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325" r:id="rId5"/>
    <p:sldId id="326" r:id="rId6"/>
    <p:sldId id="327" r:id="rId7"/>
    <p:sldId id="342" r:id="rId8"/>
    <p:sldId id="328" r:id="rId9"/>
    <p:sldId id="334" r:id="rId10"/>
    <p:sldId id="350" r:id="rId11"/>
    <p:sldId id="340" r:id="rId12"/>
    <p:sldId id="352" r:id="rId13"/>
    <p:sldId id="353" r:id="rId14"/>
    <p:sldId id="354" r:id="rId15"/>
    <p:sldId id="355" r:id="rId16"/>
    <p:sldId id="341" r:id="rId17"/>
    <p:sldId id="343" r:id="rId18"/>
    <p:sldId id="349" r:id="rId19"/>
    <p:sldId id="344" r:id="rId20"/>
    <p:sldId id="356" r:id="rId21"/>
    <p:sldId id="336" r:id="rId22"/>
    <p:sldId id="335" r:id="rId23"/>
    <p:sldId id="339" r:id="rId24"/>
    <p:sldId id="34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E4F4"/>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95033" autoAdjust="0"/>
  </p:normalViewPr>
  <p:slideViewPr>
    <p:cSldViewPr snapToGrid="0">
      <p:cViewPr varScale="1">
        <p:scale>
          <a:sx n="82" d="100"/>
          <a:sy n="82" d="100"/>
        </p:scale>
        <p:origin x="730" y="72"/>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5/8/2024</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5/8/2024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4069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localitytokens.info/roadmap/"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kaggle.com/datasets/bhavikjikadara/mental-health-dataset" TargetMode="Externa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www.kaggle.com/datasets/bhavikjikadara/mental-health-dataset"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tri dish with some transparent capsules">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2">
            <a:alphaModFix amt="65000"/>
            <a:extLst>
              <a:ext uri="{28A0092B-C50C-407E-A947-70E740481C1C}">
                <a14:useLocalDpi xmlns:a14="http://schemas.microsoft.com/office/drawing/2010/main" val="0"/>
              </a:ext>
            </a:extLst>
          </a:blip>
          <a:srcRect/>
          <a:stretch>
            <a:fillRect/>
          </a:stretch>
        </p:blipFill>
        <p:spPr/>
      </p:pic>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p:txBody>
          <a:bodyPr/>
          <a:lstStyle/>
          <a:p>
            <a:r>
              <a:rPr lang="en-US" sz="4800" dirty="0"/>
              <a:t>MOOD SWINGS PREDICTION IN MENTAL HEALTH DATASET</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1524000" y="5932212"/>
            <a:ext cx="9144000" cy="356616"/>
          </a:xfrm>
        </p:spPr>
        <p:txBody>
          <a:bodyPr/>
          <a:lstStyle/>
          <a:p>
            <a:r>
              <a:rPr lang="en-US" dirty="0"/>
              <a:t>​School of Engineering &amp; Applied Science, George Washington University</a:t>
            </a:r>
          </a:p>
        </p:txBody>
      </p:sp>
      <p:pic>
        <p:nvPicPr>
          <p:cNvPr id="9" name="Picture 8">
            <a:extLst>
              <a:ext uri="{FF2B5EF4-FFF2-40B4-BE49-F238E27FC236}">
                <a16:creationId xmlns:a16="http://schemas.microsoft.com/office/drawing/2014/main" id="{76503495-D2FC-81C4-0DB8-FACD6BF191A4}"/>
              </a:ext>
            </a:extLst>
          </p:cNvPr>
          <p:cNvPicPr>
            <a:picLocks noChangeAspect="1"/>
          </p:cNvPicPr>
          <p:nvPr/>
        </p:nvPicPr>
        <p:blipFill>
          <a:blip r:embed="rId3"/>
          <a:stretch>
            <a:fillRect/>
          </a:stretch>
        </p:blipFill>
        <p:spPr>
          <a:xfrm>
            <a:off x="10142046" y="4053288"/>
            <a:ext cx="2011854" cy="2670279"/>
          </a:xfrm>
          <a:prstGeom prst="rect">
            <a:avLst/>
          </a:prstGeom>
        </p:spPr>
      </p:pic>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E50BFD-AD58-EFCB-D497-207E775D9574}"/>
              </a:ext>
            </a:extLst>
          </p:cNvPr>
          <p:cNvSpPr>
            <a:spLocks noGrp="1"/>
          </p:cNvSpPr>
          <p:nvPr>
            <p:ph type="sldNum" sz="quarter" idx="11"/>
          </p:nvPr>
        </p:nvSpPr>
        <p:spPr/>
        <p:txBody>
          <a:bodyPr/>
          <a:lstStyle/>
          <a:p>
            <a:fld id="{75DF2D63-3FF5-D547-96B9-BE9CCD1ABA58}" type="slidenum">
              <a:rPr lang="en-US" smtClean="0"/>
              <a:t>10</a:t>
            </a:fld>
            <a:endParaRPr lang="en-US" dirty="0"/>
          </a:p>
        </p:txBody>
      </p:sp>
      <p:sp>
        <p:nvSpPr>
          <p:cNvPr id="10" name="TextBox 9">
            <a:extLst>
              <a:ext uri="{FF2B5EF4-FFF2-40B4-BE49-F238E27FC236}">
                <a16:creationId xmlns:a16="http://schemas.microsoft.com/office/drawing/2014/main" id="{F9011C78-7412-6119-0EB9-4930DB0408C7}"/>
              </a:ext>
            </a:extLst>
          </p:cNvPr>
          <p:cNvSpPr txBox="1"/>
          <p:nvPr/>
        </p:nvSpPr>
        <p:spPr>
          <a:xfrm>
            <a:off x="4127647" y="1027141"/>
            <a:ext cx="4123321" cy="369332"/>
          </a:xfrm>
          <a:prstGeom prst="rect">
            <a:avLst/>
          </a:prstGeom>
          <a:noFill/>
        </p:spPr>
        <p:txBody>
          <a:bodyPr wrap="square" rtlCol="0">
            <a:spAutoFit/>
          </a:bodyPr>
          <a:lstStyle/>
          <a:p>
            <a:pPr algn="ctr"/>
            <a:r>
              <a:rPr lang="en-US" dirty="0">
                <a:solidFill>
                  <a:srgbClr val="0D0D0D"/>
                </a:solidFill>
                <a:effectLst>
                  <a:outerShdw blurRad="38100" dist="38100" dir="2700000" algn="tl">
                    <a:srgbClr val="000000">
                      <a:alpha val="43137"/>
                    </a:srgbClr>
                  </a:outerShdw>
                </a:effectLst>
                <a:latin typeface="Bell MT" panose="02020503060305020303" pitchFamily="18" charset="0"/>
              </a:rPr>
              <a:t>Column Distributions</a:t>
            </a:r>
            <a:endParaRPr lang="en-US" cap="none" dirty="0">
              <a:solidFill>
                <a:srgbClr val="0D0D0D"/>
              </a:solidFill>
              <a:effectLst>
                <a:outerShdw blurRad="38100" dist="38100" dir="2700000" algn="tl">
                  <a:srgbClr val="000000">
                    <a:alpha val="43137"/>
                  </a:srgbClr>
                </a:outerShdw>
              </a:effectLst>
              <a:latin typeface="Bell MT" panose="02020503060305020303" pitchFamily="18" charset="0"/>
            </a:endParaRPr>
          </a:p>
        </p:txBody>
      </p:sp>
      <p:sp>
        <p:nvSpPr>
          <p:cNvPr id="5" name="Footer Placeholder 3">
            <a:extLst>
              <a:ext uri="{FF2B5EF4-FFF2-40B4-BE49-F238E27FC236}">
                <a16:creationId xmlns:a16="http://schemas.microsoft.com/office/drawing/2014/main" id="{68CDC3E9-B8DF-B51F-D9B5-9DFF149B73B5}"/>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pic>
        <p:nvPicPr>
          <p:cNvPr id="1026" name="Picture 2">
            <a:extLst>
              <a:ext uri="{FF2B5EF4-FFF2-40B4-BE49-F238E27FC236}">
                <a16:creationId xmlns:a16="http://schemas.microsoft.com/office/drawing/2014/main" id="{45CC8AF4-4018-C7F8-1ED3-868D7F73A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8403" y="947477"/>
            <a:ext cx="3919296" cy="24748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4828AA0-8594-7700-A786-F31BDBB26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87" y="1093918"/>
            <a:ext cx="3731886" cy="23350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097F231-0500-F88C-03F6-B1CBD85AE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520" y="1757941"/>
            <a:ext cx="3239436" cy="2026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F141722-B887-75DC-4F1C-6ECDA94623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824" y="4218346"/>
            <a:ext cx="3807696" cy="2404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35FD601-E48D-55E1-CFF7-8C6CAE9110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5520" y="3813111"/>
            <a:ext cx="3490262" cy="22066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5CE4CBE-0643-5D0F-9785-7B0BCC4CC9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6717" y="4218346"/>
            <a:ext cx="3842668" cy="24044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6">
            <a:extLst>
              <a:ext uri="{FF2B5EF4-FFF2-40B4-BE49-F238E27FC236}">
                <a16:creationId xmlns:a16="http://schemas.microsoft.com/office/drawing/2014/main" id="{76E0CF5A-0399-F90F-3E61-D2DF880BE08C}"/>
              </a:ext>
            </a:extLst>
          </p:cNvPr>
          <p:cNvSpPr>
            <a:spLocks noGrp="1"/>
          </p:cNvSpPr>
          <p:nvPr>
            <p:ph type="title"/>
          </p:nvPr>
        </p:nvSpPr>
        <p:spPr>
          <a:xfrm>
            <a:off x="877824" y="301038"/>
            <a:ext cx="11009376" cy="650033"/>
          </a:xfrm>
        </p:spPr>
        <p:txBody>
          <a:bodyPr/>
          <a:lstStyle/>
          <a:p>
            <a:pPr algn="ctr"/>
            <a:r>
              <a:rPr lang="en-US" dirty="0"/>
              <a:t>EXPLORATORY DATA ANALYSIS</a:t>
            </a:r>
            <a:endParaRPr lang="en-IN" dirty="0"/>
          </a:p>
        </p:txBody>
      </p:sp>
    </p:spTree>
    <p:extLst>
      <p:ext uri="{BB962C8B-B14F-4D97-AF65-F5344CB8AC3E}">
        <p14:creationId xmlns:p14="http://schemas.microsoft.com/office/powerpoint/2010/main" val="1765645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7E712-B2D8-0FB8-1CEE-C451BDF15129}"/>
              </a:ext>
            </a:extLst>
          </p:cNvPr>
          <p:cNvSpPr>
            <a:spLocks noGrp="1"/>
          </p:cNvSpPr>
          <p:nvPr>
            <p:ph type="title"/>
          </p:nvPr>
        </p:nvSpPr>
        <p:spPr>
          <a:xfrm>
            <a:off x="877824" y="329031"/>
            <a:ext cx="11009376" cy="650033"/>
          </a:xfrm>
        </p:spPr>
        <p:txBody>
          <a:bodyPr/>
          <a:lstStyle/>
          <a:p>
            <a:pPr algn="ctr"/>
            <a:r>
              <a:rPr lang="en-US" dirty="0"/>
              <a:t>EXPLORATORY DATA ANALYSIS</a:t>
            </a:r>
            <a:endParaRPr lang="en-IN" dirty="0"/>
          </a:p>
        </p:txBody>
      </p:sp>
      <p:sp>
        <p:nvSpPr>
          <p:cNvPr id="2" name="Slide Number Placeholder 1">
            <a:extLst>
              <a:ext uri="{FF2B5EF4-FFF2-40B4-BE49-F238E27FC236}">
                <a16:creationId xmlns:a16="http://schemas.microsoft.com/office/drawing/2014/main" id="{0CE50BFD-AD58-EFCB-D497-207E775D9574}"/>
              </a:ext>
            </a:extLst>
          </p:cNvPr>
          <p:cNvSpPr>
            <a:spLocks noGrp="1"/>
          </p:cNvSpPr>
          <p:nvPr>
            <p:ph type="sldNum" sz="quarter" idx="11"/>
          </p:nvPr>
        </p:nvSpPr>
        <p:spPr/>
        <p:txBody>
          <a:bodyPr/>
          <a:lstStyle/>
          <a:p>
            <a:fld id="{75DF2D63-3FF5-D547-96B9-BE9CCD1ABA58}" type="slidenum">
              <a:rPr lang="en-US" smtClean="0"/>
              <a:t>11</a:t>
            </a:fld>
            <a:endParaRPr lang="en-US" dirty="0"/>
          </a:p>
        </p:txBody>
      </p:sp>
      <p:sp>
        <p:nvSpPr>
          <p:cNvPr id="6" name="TextBox 5">
            <a:extLst>
              <a:ext uri="{FF2B5EF4-FFF2-40B4-BE49-F238E27FC236}">
                <a16:creationId xmlns:a16="http://schemas.microsoft.com/office/drawing/2014/main" id="{90C2C42D-2B87-ADE4-14A8-AA025B6A46D1}"/>
              </a:ext>
            </a:extLst>
          </p:cNvPr>
          <p:cNvSpPr txBox="1"/>
          <p:nvPr/>
        </p:nvSpPr>
        <p:spPr>
          <a:xfrm>
            <a:off x="3601001" y="1189640"/>
            <a:ext cx="4270525" cy="338554"/>
          </a:xfrm>
          <a:prstGeom prst="rect">
            <a:avLst/>
          </a:prstGeom>
          <a:noFill/>
        </p:spPr>
        <p:txBody>
          <a:bodyPr wrap="square" rtlCol="0">
            <a:spAutoFit/>
          </a:bodyPr>
          <a:lstStyle/>
          <a:p>
            <a:pPr algn="ctr"/>
            <a:r>
              <a:rPr lang="en-US" sz="1600" dirty="0">
                <a:solidFill>
                  <a:srgbClr val="0D0D0D"/>
                </a:solidFill>
                <a:effectLst>
                  <a:outerShdw blurRad="38100" dist="38100" dir="2700000" algn="tl">
                    <a:srgbClr val="000000">
                      <a:alpha val="43137"/>
                    </a:srgbClr>
                  </a:outerShdw>
                </a:effectLst>
                <a:latin typeface="Bell MT" panose="02020503060305020303" pitchFamily="18" charset="0"/>
              </a:rPr>
              <a:t>Distribution of </a:t>
            </a: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Target Column – Mood Swings</a:t>
            </a:r>
          </a:p>
        </p:txBody>
      </p:sp>
      <p:sp>
        <p:nvSpPr>
          <p:cNvPr id="4" name="Footer Placeholder 3">
            <a:extLst>
              <a:ext uri="{FF2B5EF4-FFF2-40B4-BE49-F238E27FC236}">
                <a16:creationId xmlns:a16="http://schemas.microsoft.com/office/drawing/2014/main" id="{93BE3CA7-FC99-5D0E-0718-48C6EB2574F7}"/>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pic>
        <p:nvPicPr>
          <p:cNvPr id="3074" name="Picture 2">
            <a:extLst>
              <a:ext uri="{FF2B5EF4-FFF2-40B4-BE49-F238E27FC236}">
                <a16:creationId xmlns:a16="http://schemas.microsoft.com/office/drawing/2014/main" id="{8C2412B2-3529-FBA9-8D30-67CD852C0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167" y="1669669"/>
            <a:ext cx="7539038" cy="471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722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7E712-B2D8-0FB8-1CEE-C451BDF15129}"/>
              </a:ext>
            </a:extLst>
          </p:cNvPr>
          <p:cNvSpPr>
            <a:spLocks noGrp="1"/>
          </p:cNvSpPr>
          <p:nvPr>
            <p:ph type="title"/>
          </p:nvPr>
        </p:nvSpPr>
        <p:spPr>
          <a:xfrm>
            <a:off x="877824" y="329031"/>
            <a:ext cx="11009376" cy="650033"/>
          </a:xfrm>
        </p:spPr>
        <p:txBody>
          <a:bodyPr/>
          <a:lstStyle/>
          <a:p>
            <a:pPr algn="ctr"/>
            <a:r>
              <a:rPr lang="en-US" dirty="0"/>
              <a:t>EXPLORATORY DATA ANALYSIS</a:t>
            </a:r>
            <a:endParaRPr lang="en-IN" dirty="0"/>
          </a:p>
        </p:txBody>
      </p:sp>
      <p:sp>
        <p:nvSpPr>
          <p:cNvPr id="2" name="Slide Number Placeholder 1">
            <a:extLst>
              <a:ext uri="{FF2B5EF4-FFF2-40B4-BE49-F238E27FC236}">
                <a16:creationId xmlns:a16="http://schemas.microsoft.com/office/drawing/2014/main" id="{0CE50BFD-AD58-EFCB-D497-207E775D9574}"/>
              </a:ext>
            </a:extLst>
          </p:cNvPr>
          <p:cNvSpPr>
            <a:spLocks noGrp="1"/>
          </p:cNvSpPr>
          <p:nvPr>
            <p:ph type="sldNum" sz="quarter" idx="11"/>
          </p:nvPr>
        </p:nvSpPr>
        <p:spPr/>
        <p:txBody>
          <a:bodyPr/>
          <a:lstStyle/>
          <a:p>
            <a:fld id="{75DF2D63-3FF5-D547-96B9-BE9CCD1ABA58}" type="slidenum">
              <a:rPr lang="en-US" smtClean="0"/>
              <a:t>12</a:t>
            </a:fld>
            <a:endParaRPr lang="en-US" dirty="0"/>
          </a:p>
        </p:txBody>
      </p:sp>
      <p:sp>
        <p:nvSpPr>
          <p:cNvPr id="4" name="Footer Placeholder 3">
            <a:extLst>
              <a:ext uri="{FF2B5EF4-FFF2-40B4-BE49-F238E27FC236}">
                <a16:creationId xmlns:a16="http://schemas.microsoft.com/office/drawing/2014/main" id="{5867804A-2678-A7B1-FBC6-D0E821488E3E}"/>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
        <p:nvSpPr>
          <p:cNvPr id="26" name="TextBox 25">
            <a:extLst>
              <a:ext uri="{FF2B5EF4-FFF2-40B4-BE49-F238E27FC236}">
                <a16:creationId xmlns:a16="http://schemas.microsoft.com/office/drawing/2014/main" id="{121138C5-9B9C-4924-482F-30603217829A}"/>
              </a:ext>
            </a:extLst>
          </p:cNvPr>
          <p:cNvSpPr txBox="1"/>
          <p:nvPr/>
        </p:nvSpPr>
        <p:spPr>
          <a:xfrm>
            <a:off x="1318066" y="1081288"/>
            <a:ext cx="5312895" cy="338554"/>
          </a:xfrm>
          <a:prstGeom prst="rect">
            <a:avLst/>
          </a:prstGeom>
          <a:noFill/>
        </p:spPr>
        <p:txBody>
          <a:bodyPr wrap="square" rtlCol="0">
            <a:spAutoFit/>
          </a:bodyPr>
          <a:lstStyle/>
          <a:p>
            <a:pPr algn="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Proportions of Unique Values Count of Categorical Columns</a:t>
            </a:r>
          </a:p>
        </p:txBody>
      </p:sp>
      <p:pic>
        <p:nvPicPr>
          <p:cNvPr id="5" name="Picture 4">
            <a:extLst>
              <a:ext uri="{FF2B5EF4-FFF2-40B4-BE49-F238E27FC236}">
                <a16:creationId xmlns:a16="http://schemas.microsoft.com/office/drawing/2014/main" id="{B78C305D-B8AF-875D-D86B-89F8D800756D}"/>
              </a:ext>
            </a:extLst>
          </p:cNvPr>
          <p:cNvPicPr>
            <a:picLocks noChangeAspect="1"/>
          </p:cNvPicPr>
          <p:nvPr/>
        </p:nvPicPr>
        <p:blipFill>
          <a:blip r:embed="rId2"/>
          <a:stretch>
            <a:fillRect/>
          </a:stretch>
        </p:blipFill>
        <p:spPr>
          <a:xfrm>
            <a:off x="1000983" y="1502225"/>
            <a:ext cx="2968136" cy="5243804"/>
          </a:xfrm>
          <a:prstGeom prst="rect">
            <a:avLst/>
          </a:prstGeom>
        </p:spPr>
      </p:pic>
      <p:pic>
        <p:nvPicPr>
          <p:cNvPr id="9" name="Picture 8">
            <a:extLst>
              <a:ext uri="{FF2B5EF4-FFF2-40B4-BE49-F238E27FC236}">
                <a16:creationId xmlns:a16="http://schemas.microsoft.com/office/drawing/2014/main" id="{7C35B392-96B4-1B90-0E3E-9D3B0A4D407E}"/>
              </a:ext>
            </a:extLst>
          </p:cNvPr>
          <p:cNvPicPr>
            <a:picLocks noChangeAspect="1"/>
          </p:cNvPicPr>
          <p:nvPr/>
        </p:nvPicPr>
        <p:blipFill>
          <a:blip r:embed="rId3"/>
          <a:stretch>
            <a:fillRect/>
          </a:stretch>
        </p:blipFill>
        <p:spPr>
          <a:xfrm>
            <a:off x="4531434" y="1502225"/>
            <a:ext cx="3017162" cy="5243804"/>
          </a:xfrm>
          <a:prstGeom prst="rect">
            <a:avLst/>
          </a:prstGeom>
        </p:spPr>
      </p:pic>
      <p:pic>
        <p:nvPicPr>
          <p:cNvPr id="11" name="Picture 10">
            <a:extLst>
              <a:ext uri="{FF2B5EF4-FFF2-40B4-BE49-F238E27FC236}">
                <a16:creationId xmlns:a16="http://schemas.microsoft.com/office/drawing/2014/main" id="{E47ABA2E-7D87-AC8D-AA67-A507DA100514}"/>
              </a:ext>
            </a:extLst>
          </p:cNvPr>
          <p:cNvPicPr>
            <a:picLocks noChangeAspect="1"/>
          </p:cNvPicPr>
          <p:nvPr/>
        </p:nvPicPr>
        <p:blipFill>
          <a:blip r:embed="rId4"/>
          <a:stretch>
            <a:fillRect/>
          </a:stretch>
        </p:blipFill>
        <p:spPr>
          <a:xfrm>
            <a:off x="8110910" y="1502225"/>
            <a:ext cx="3964275" cy="5243804"/>
          </a:xfrm>
          <a:prstGeom prst="rect">
            <a:avLst/>
          </a:prstGeom>
        </p:spPr>
      </p:pic>
    </p:spTree>
    <p:extLst>
      <p:ext uri="{BB962C8B-B14F-4D97-AF65-F5344CB8AC3E}">
        <p14:creationId xmlns:p14="http://schemas.microsoft.com/office/powerpoint/2010/main" val="80267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13</a:t>
            </a:fld>
            <a:endParaRPr lang="en-US" dirty="0"/>
          </a:p>
        </p:txBody>
      </p:sp>
      <p:pic>
        <p:nvPicPr>
          <p:cNvPr id="8" name="Picture Placeholder 7" descr="Pipette diffusing dyes in flasks">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3">
            <a:alphaModFix/>
            <a:extLst>
              <a:ext uri="{28A0092B-C50C-407E-A947-70E740481C1C}">
                <a14:useLocalDpi xmlns:a14="http://schemas.microsoft.com/office/drawing/2010/main" val="0"/>
              </a:ext>
            </a:extLst>
          </a:blip>
          <a:srcRect t="79" b="79"/>
          <a:stretch/>
        </p:blipFill>
        <p:spPr>
          <a:xfrm>
            <a:off x="6079484" y="1256829"/>
            <a:ext cx="5496636" cy="3709851"/>
          </a:xfrm>
        </p:spPr>
      </p:pic>
      <p:sp>
        <p:nvSpPr>
          <p:cNvPr id="10" name="TextBox 9">
            <a:extLst>
              <a:ext uri="{FF2B5EF4-FFF2-40B4-BE49-F238E27FC236}">
                <a16:creationId xmlns:a16="http://schemas.microsoft.com/office/drawing/2014/main" id="{43CED3BF-0B5D-49BA-26B3-4A2CB989D703}"/>
              </a:ext>
            </a:extLst>
          </p:cNvPr>
          <p:cNvSpPr txBox="1"/>
          <p:nvPr/>
        </p:nvSpPr>
        <p:spPr>
          <a:xfrm>
            <a:off x="877824" y="2102768"/>
            <a:ext cx="4711213" cy="1340223"/>
          </a:xfrm>
          <a:prstGeom prst="rect">
            <a:avLst/>
          </a:prstGeom>
        </p:spPr>
        <p:txBody>
          <a:bodyPr/>
          <a:lstStyle>
            <a:defPPr>
              <a:defRPr lang="en-US"/>
            </a:defPPr>
            <a:lvl1pPr marL="228600" indent="-228600">
              <a:lnSpc>
                <a:spcPct val="90000"/>
              </a:lnSpc>
              <a:spcBef>
                <a:spcPts val="1000"/>
              </a:spcBef>
              <a:buFont typeface="Arial" panose="020B0604020202020204" pitchFamily="34" charset="0"/>
              <a:buChar char="•"/>
              <a:defRPr sz="1600" b="0" i="0" baseline="0">
                <a:solidFill>
                  <a:srgbClr val="0D0D0D"/>
                </a:solidFill>
                <a:latin typeface="Bell MT" panose="02020503060305020303" pitchFamily="18" charset="0"/>
              </a:defRPr>
            </a:lvl1pPr>
            <a:lvl2pPr marL="685800" indent="-228600">
              <a:lnSpc>
                <a:spcPct val="90000"/>
              </a:lnSpc>
              <a:spcBef>
                <a:spcPts val="500"/>
              </a:spcBef>
              <a:buFont typeface="Arial" panose="020B0604020202020204" pitchFamily="34" charset="0"/>
              <a:buChar char="•"/>
              <a:defRPr sz="2000" b="0" i="0" baseline="0"/>
            </a:lvl2pPr>
            <a:lvl3pPr marL="1143000" indent="-228600">
              <a:lnSpc>
                <a:spcPct val="90000"/>
              </a:lnSpc>
              <a:spcBef>
                <a:spcPts val="500"/>
              </a:spcBef>
              <a:buFont typeface="Arial" panose="020B0604020202020204" pitchFamily="34" charset="0"/>
              <a:buChar char="•"/>
              <a:defRPr b="0" i="0" baseline="0"/>
            </a:lvl3pPr>
            <a:lvl4pPr marL="1600200" indent="-228600">
              <a:lnSpc>
                <a:spcPct val="90000"/>
              </a:lnSpc>
              <a:spcBef>
                <a:spcPts val="500"/>
              </a:spcBef>
              <a:buFont typeface="Arial" panose="020B0604020202020204" pitchFamily="34" charset="0"/>
              <a:buChar char="•"/>
              <a:defRPr sz="1600" b="0" i="0" baseline="0"/>
            </a:lvl4pPr>
            <a:lvl5pPr marL="2057400" indent="-228600">
              <a:lnSpc>
                <a:spcPct val="90000"/>
              </a:lnSpc>
              <a:spcBef>
                <a:spcPts val="500"/>
              </a:spcBef>
              <a:buFont typeface="Arial" panose="020B0604020202020204" pitchFamily="34" charset="0"/>
              <a:buChar char="•"/>
              <a:defRPr sz="1400" b="0" i="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mj-lt"/>
              <a:buAutoNum type="arabicPeriod"/>
            </a:pPr>
            <a:r>
              <a:rPr lang="en-US" b="1" dirty="0"/>
              <a:t>Label Encoding:</a:t>
            </a:r>
          </a:p>
          <a:p>
            <a:pPr lvl="1"/>
            <a:r>
              <a:rPr lang="en-US" sz="1600" dirty="0">
                <a:solidFill>
                  <a:srgbClr val="0D0D0D"/>
                </a:solidFill>
                <a:latin typeface="Bell MT" panose="02020503060305020303" pitchFamily="18" charset="0"/>
              </a:rPr>
              <a:t>Applied </a:t>
            </a:r>
            <a:r>
              <a:rPr lang="en-US" sz="1600" dirty="0" err="1">
                <a:solidFill>
                  <a:srgbClr val="0D0D0D"/>
                </a:solidFill>
                <a:latin typeface="Bell MT" panose="02020503060305020303" pitchFamily="18" charset="0"/>
              </a:rPr>
              <a:t>LabelEncoder</a:t>
            </a:r>
            <a:r>
              <a:rPr lang="en-US" sz="1600" dirty="0">
                <a:solidFill>
                  <a:srgbClr val="0D0D0D"/>
                </a:solidFill>
                <a:latin typeface="Bell MT" panose="02020503060305020303" pitchFamily="18" charset="0"/>
              </a:rPr>
              <a:t> from to transform categorical variables such as "Gender", "</a:t>
            </a:r>
            <a:r>
              <a:rPr lang="en-US" sz="1600" dirty="0" err="1">
                <a:solidFill>
                  <a:srgbClr val="0D0D0D"/>
                </a:solidFill>
                <a:latin typeface="Bell MT" panose="02020503060305020303" pitchFamily="18" charset="0"/>
              </a:rPr>
              <a:t>self_employed</a:t>
            </a:r>
            <a:r>
              <a:rPr lang="en-US" sz="1600" dirty="0">
                <a:solidFill>
                  <a:srgbClr val="0D0D0D"/>
                </a:solidFill>
                <a:latin typeface="Bell MT" panose="02020503060305020303" pitchFamily="18" charset="0"/>
              </a:rPr>
              <a:t>", "</a:t>
            </a:r>
            <a:r>
              <a:rPr lang="en-US" sz="1600" dirty="0" err="1">
                <a:solidFill>
                  <a:srgbClr val="0D0D0D"/>
                </a:solidFill>
                <a:latin typeface="Bell MT" panose="02020503060305020303" pitchFamily="18" charset="0"/>
              </a:rPr>
              <a:t>family_history</a:t>
            </a:r>
            <a:r>
              <a:rPr lang="en-US" sz="1600" dirty="0">
                <a:solidFill>
                  <a:srgbClr val="0D0D0D"/>
                </a:solidFill>
                <a:latin typeface="Bell MT" panose="02020503060305020303" pitchFamily="18" charset="0"/>
              </a:rPr>
              <a:t>", "treatment", and "</a:t>
            </a:r>
            <a:r>
              <a:rPr lang="en-US" sz="1600" dirty="0" err="1">
                <a:solidFill>
                  <a:srgbClr val="0D0D0D"/>
                </a:solidFill>
                <a:latin typeface="Bell MT" panose="02020503060305020303" pitchFamily="18" charset="0"/>
              </a:rPr>
              <a:t>Coping_Struggles</a:t>
            </a:r>
            <a:r>
              <a:rPr lang="en-US" sz="1600" dirty="0">
                <a:solidFill>
                  <a:srgbClr val="0D0D0D"/>
                </a:solidFill>
                <a:latin typeface="Bell MT" panose="02020503060305020303" pitchFamily="18" charset="0"/>
              </a:rPr>
              <a:t>" into unique integers. </a:t>
            </a:r>
            <a:endParaRPr lang="en-US" dirty="0"/>
          </a:p>
        </p:txBody>
      </p:sp>
      <p:sp>
        <p:nvSpPr>
          <p:cNvPr id="15" name="Title 6">
            <a:extLst>
              <a:ext uri="{FF2B5EF4-FFF2-40B4-BE49-F238E27FC236}">
                <a16:creationId xmlns:a16="http://schemas.microsoft.com/office/drawing/2014/main" id="{6D669C48-476B-3050-3162-17FAD42BBA0C}"/>
              </a:ext>
            </a:extLst>
          </p:cNvPr>
          <p:cNvSpPr txBox="1">
            <a:spLocks/>
          </p:cNvSpPr>
          <p:nvPr/>
        </p:nvSpPr>
        <p:spPr>
          <a:xfrm>
            <a:off x="877824" y="329031"/>
            <a:ext cx="4282005" cy="65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gn="ctr"/>
            <a:r>
              <a:rPr lang="en-US" dirty="0"/>
              <a:t>DATA ENCODING</a:t>
            </a:r>
            <a:endParaRPr lang="en-IN" dirty="0"/>
          </a:p>
        </p:txBody>
      </p:sp>
      <p:sp>
        <p:nvSpPr>
          <p:cNvPr id="19" name="TextBox 18">
            <a:extLst>
              <a:ext uri="{FF2B5EF4-FFF2-40B4-BE49-F238E27FC236}">
                <a16:creationId xmlns:a16="http://schemas.microsoft.com/office/drawing/2014/main" id="{1A48D2CA-1B4E-3792-1035-4F354D368FC8}"/>
              </a:ext>
            </a:extLst>
          </p:cNvPr>
          <p:cNvSpPr txBox="1"/>
          <p:nvPr/>
        </p:nvSpPr>
        <p:spPr>
          <a:xfrm>
            <a:off x="880934" y="3617440"/>
            <a:ext cx="4711213" cy="1775654"/>
          </a:xfrm>
          <a:prstGeom prst="rect">
            <a:avLst/>
          </a:prstGeom>
        </p:spPr>
        <p:txBody>
          <a:bodyPr/>
          <a:lstStyle>
            <a:defPPr>
              <a:defRPr lang="en-US"/>
            </a:defPPr>
            <a:lvl1pPr marL="228600" indent="-228600">
              <a:lnSpc>
                <a:spcPct val="90000"/>
              </a:lnSpc>
              <a:spcBef>
                <a:spcPts val="1000"/>
              </a:spcBef>
              <a:buFont typeface="Arial" panose="020B0604020202020204" pitchFamily="34" charset="0"/>
              <a:buChar char="•"/>
              <a:defRPr sz="1600" b="0" i="0" baseline="0">
                <a:solidFill>
                  <a:srgbClr val="0D0D0D"/>
                </a:solidFill>
                <a:latin typeface="Bell MT" panose="02020503060305020303" pitchFamily="18" charset="0"/>
              </a:defRPr>
            </a:lvl1pPr>
            <a:lvl2pPr marL="685800" indent="-228600">
              <a:lnSpc>
                <a:spcPct val="90000"/>
              </a:lnSpc>
              <a:spcBef>
                <a:spcPts val="500"/>
              </a:spcBef>
              <a:buFont typeface="Arial" panose="020B0604020202020204" pitchFamily="34" charset="0"/>
              <a:buChar char="•"/>
              <a:defRPr sz="2000" b="0" i="0" baseline="0"/>
            </a:lvl2pPr>
            <a:lvl3pPr marL="1143000" indent="-228600">
              <a:lnSpc>
                <a:spcPct val="90000"/>
              </a:lnSpc>
              <a:spcBef>
                <a:spcPts val="500"/>
              </a:spcBef>
              <a:buFont typeface="Arial" panose="020B0604020202020204" pitchFamily="34" charset="0"/>
              <a:buChar char="•"/>
              <a:defRPr b="0" i="0" baseline="0"/>
            </a:lvl3pPr>
            <a:lvl4pPr marL="1600200" indent="-228600">
              <a:lnSpc>
                <a:spcPct val="90000"/>
              </a:lnSpc>
              <a:spcBef>
                <a:spcPts val="500"/>
              </a:spcBef>
              <a:buFont typeface="Arial" panose="020B0604020202020204" pitchFamily="34" charset="0"/>
              <a:buChar char="•"/>
              <a:defRPr sz="1600" b="0" i="0" baseline="0"/>
            </a:lvl4pPr>
            <a:lvl5pPr marL="2057400" indent="-228600">
              <a:lnSpc>
                <a:spcPct val="90000"/>
              </a:lnSpc>
              <a:spcBef>
                <a:spcPts val="500"/>
              </a:spcBef>
              <a:buFont typeface="Arial" panose="020B0604020202020204" pitchFamily="34" charset="0"/>
              <a:buChar char="•"/>
              <a:defRPr sz="1400" b="0" i="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mj-lt"/>
              <a:buAutoNum type="arabicPeriod" startAt="2"/>
            </a:pPr>
            <a:r>
              <a:rPr lang="en-US" b="1" dirty="0"/>
              <a:t>Leave-One-Out Encoding:</a:t>
            </a:r>
          </a:p>
          <a:p>
            <a:pPr lvl="1"/>
            <a:r>
              <a:rPr lang="en-US" sz="1600" dirty="0">
                <a:solidFill>
                  <a:srgbClr val="0D0D0D"/>
                </a:solidFill>
                <a:latin typeface="Bell MT" panose="02020503060305020303" pitchFamily="18" charset="0"/>
              </a:rPr>
              <a:t>Implemented </a:t>
            </a:r>
            <a:r>
              <a:rPr lang="en-US" sz="1600" dirty="0" err="1">
                <a:solidFill>
                  <a:srgbClr val="0D0D0D"/>
                </a:solidFill>
                <a:latin typeface="Bell MT" panose="02020503060305020303" pitchFamily="18" charset="0"/>
              </a:rPr>
              <a:t>LeaveOneOutEncoder</a:t>
            </a:r>
            <a:r>
              <a:rPr lang="en-US" sz="1600" dirty="0">
                <a:solidFill>
                  <a:srgbClr val="0D0D0D"/>
                </a:solidFill>
                <a:latin typeface="Bell MT" panose="02020503060305020303" pitchFamily="18" charset="0"/>
              </a:rPr>
              <a:t> for the "Country" column to manage high cardinality with minimal data leakage. This technique replaces each categorical value with the mean target value of all other samples where the category appears.</a:t>
            </a:r>
          </a:p>
        </p:txBody>
      </p:sp>
      <p:sp>
        <p:nvSpPr>
          <p:cNvPr id="20" name="TextBox 19">
            <a:extLst>
              <a:ext uri="{FF2B5EF4-FFF2-40B4-BE49-F238E27FC236}">
                <a16:creationId xmlns:a16="http://schemas.microsoft.com/office/drawing/2014/main" id="{CA69B0FB-9E9C-E4C9-9523-4227E2EE9B83}"/>
              </a:ext>
            </a:extLst>
          </p:cNvPr>
          <p:cNvSpPr txBox="1"/>
          <p:nvPr/>
        </p:nvSpPr>
        <p:spPr>
          <a:xfrm>
            <a:off x="884041" y="5449352"/>
            <a:ext cx="7961380" cy="1340222"/>
          </a:xfrm>
          <a:prstGeom prst="rect">
            <a:avLst/>
          </a:prstGeom>
        </p:spPr>
        <p:txBody>
          <a:bodyPr/>
          <a:lstStyle>
            <a:defPPr>
              <a:defRPr lang="en-US"/>
            </a:defPPr>
            <a:lvl1pPr marL="228600" indent="-228600">
              <a:lnSpc>
                <a:spcPct val="90000"/>
              </a:lnSpc>
              <a:spcBef>
                <a:spcPts val="1000"/>
              </a:spcBef>
              <a:buFont typeface="Arial" panose="020B0604020202020204" pitchFamily="34" charset="0"/>
              <a:buChar char="•"/>
              <a:defRPr sz="1600" b="0" i="0" baseline="0">
                <a:solidFill>
                  <a:srgbClr val="0D0D0D"/>
                </a:solidFill>
                <a:latin typeface="Bell MT" panose="02020503060305020303" pitchFamily="18" charset="0"/>
              </a:defRPr>
            </a:lvl1pPr>
            <a:lvl2pPr marL="685800" indent="-228600">
              <a:lnSpc>
                <a:spcPct val="90000"/>
              </a:lnSpc>
              <a:spcBef>
                <a:spcPts val="500"/>
              </a:spcBef>
              <a:buFont typeface="Arial" panose="020B0604020202020204" pitchFamily="34" charset="0"/>
              <a:buChar char="•"/>
              <a:defRPr sz="2000" b="0" i="0" baseline="0"/>
            </a:lvl2pPr>
            <a:lvl3pPr marL="1143000" indent="-228600">
              <a:lnSpc>
                <a:spcPct val="90000"/>
              </a:lnSpc>
              <a:spcBef>
                <a:spcPts val="500"/>
              </a:spcBef>
              <a:buFont typeface="Arial" panose="020B0604020202020204" pitchFamily="34" charset="0"/>
              <a:buChar char="•"/>
              <a:defRPr b="0" i="0" baseline="0"/>
            </a:lvl3pPr>
            <a:lvl4pPr marL="1600200" indent="-228600">
              <a:lnSpc>
                <a:spcPct val="90000"/>
              </a:lnSpc>
              <a:spcBef>
                <a:spcPts val="500"/>
              </a:spcBef>
              <a:buFont typeface="Arial" panose="020B0604020202020204" pitchFamily="34" charset="0"/>
              <a:buChar char="•"/>
              <a:defRPr sz="1600" b="0" i="0" baseline="0"/>
            </a:lvl4pPr>
            <a:lvl5pPr marL="2057400" indent="-228600">
              <a:lnSpc>
                <a:spcPct val="90000"/>
              </a:lnSpc>
              <a:spcBef>
                <a:spcPts val="500"/>
              </a:spcBef>
              <a:buFont typeface="Arial" panose="020B0604020202020204" pitchFamily="34" charset="0"/>
              <a:buChar char="•"/>
              <a:defRPr sz="1400" b="0" i="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mj-lt"/>
              <a:buAutoNum type="arabicPeriod" startAt="2"/>
            </a:pPr>
            <a:r>
              <a:rPr lang="en-US" b="1" dirty="0"/>
              <a:t>One-Hot Encoding:</a:t>
            </a:r>
          </a:p>
          <a:p>
            <a:pPr lvl="1"/>
            <a:r>
              <a:rPr lang="en-US" sz="1600" dirty="0">
                <a:solidFill>
                  <a:srgbClr val="0D0D0D"/>
                </a:solidFill>
                <a:latin typeface="Bell MT" panose="02020503060305020303" pitchFamily="18" charset="0"/>
              </a:rPr>
              <a:t>Utilized </a:t>
            </a:r>
            <a:r>
              <a:rPr lang="en-US" sz="1600" dirty="0" err="1">
                <a:solidFill>
                  <a:srgbClr val="0D0D0D"/>
                </a:solidFill>
                <a:latin typeface="Bell MT" panose="02020503060305020303" pitchFamily="18" charset="0"/>
              </a:rPr>
              <a:t>pd.get_dummies</a:t>
            </a:r>
            <a:r>
              <a:rPr lang="en-US" sz="1600" dirty="0">
                <a:solidFill>
                  <a:srgbClr val="0D0D0D"/>
                </a:solidFill>
                <a:latin typeface="Bell MT" panose="02020503060305020303" pitchFamily="18" charset="0"/>
              </a:rPr>
              <a:t>() to encode columns with non-ordinal categorical data such as "Occupation", "</a:t>
            </a:r>
            <a:r>
              <a:rPr lang="en-US" sz="1600" dirty="0" err="1">
                <a:solidFill>
                  <a:srgbClr val="0D0D0D"/>
                </a:solidFill>
                <a:latin typeface="Bell MT" panose="02020503060305020303" pitchFamily="18" charset="0"/>
              </a:rPr>
              <a:t>Days_Indoors</a:t>
            </a:r>
            <a:r>
              <a:rPr lang="en-US" sz="1600" dirty="0">
                <a:solidFill>
                  <a:srgbClr val="0D0D0D"/>
                </a:solidFill>
                <a:latin typeface="Bell MT" panose="02020503060305020303" pitchFamily="18" charset="0"/>
              </a:rPr>
              <a:t>", "</a:t>
            </a:r>
            <a:r>
              <a:rPr lang="en-US" sz="1600" dirty="0" err="1">
                <a:solidFill>
                  <a:srgbClr val="0D0D0D"/>
                </a:solidFill>
                <a:latin typeface="Bell MT" panose="02020503060305020303" pitchFamily="18" charset="0"/>
              </a:rPr>
              <a:t>Growing_Stress</a:t>
            </a:r>
            <a:r>
              <a:rPr lang="en-US" sz="1600" dirty="0">
                <a:solidFill>
                  <a:srgbClr val="0D0D0D"/>
                </a:solidFill>
                <a:latin typeface="Bell MT" panose="02020503060305020303" pitchFamily="18" charset="0"/>
              </a:rPr>
              <a:t>", "</a:t>
            </a:r>
            <a:r>
              <a:rPr lang="en-US" sz="1600" dirty="0" err="1">
                <a:solidFill>
                  <a:srgbClr val="0D0D0D"/>
                </a:solidFill>
                <a:latin typeface="Bell MT" panose="02020503060305020303" pitchFamily="18" charset="0"/>
              </a:rPr>
              <a:t>Mental_Health_History</a:t>
            </a:r>
            <a:r>
              <a:rPr lang="en-US" sz="1600" dirty="0">
                <a:solidFill>
                  <a:srgbClr val="0D0D0D"/>
                </a:solidFill>
                <a:latin typeface="Bell MT" panose="02020503060305020303" pitchFamily="18" charset="0"/>
              </a:rPr>
              <a:t>", "</a:t>
            </a:r>
            <a:r>
              <a:rPr lang="en-US" sz="1600" dirty="0" err="1">
                <a:solidFill>
                  <a:srgbClr val="0D0D0D"/>
                </a:solidFill>
                <a:latin typeface="Bell MT" panose="02020503060305020303" pitchFamily="18" charset="0"/>
              </a:rPr>
              <a:t>Work_Interest</a:t>
            </a:r>
            <a:r>
              <a:rPr lang="en-US" sz="1600" dirty="0">
                <a:solidFill>
                  <a:srgbClr val="0D0D0D"/>
                </a:solidFill>
                <a:latin typeface="Bell MT" panose="02020503060305020303" pitchFamily="18" charset="0"/>
              </a:rPr>
              <a:t>", "</a:t>
            </a:r>
            <a:r>
              <a:rPr lang="en-US" sz="1600" dirty="0" err="1">
                <a:solidFill>
                  <a:srgbClr val="0D0D0D"/>
                </a:solidFill>
                <a:latin typeface="Bell MT" panose="02020503060305020303" pitchFamily="18" charset="0"/>
              </a:rPr>
              <a:t>Social_Weakness</a:t>
            </a:r>
            <a:r>
              <a:rPr lang="en-US" sz="1600" dirty="0">
                <a:solidFill>
                  <a:srgbClr val="0D0D0D"/>
                </a:solidFill>
                <a:latin typeface="Bell MT" panose="02020503060305020303" pitchFamily="18" charset="0"/>
              </a:rPr>
              <a:t>", "</a:t>
            </a:r>
            <a:r>
              <a:rPr lang="en-US" sz="1600" dirty="0" err="1">
                <a:solidFill>
                  <a:srgbClr val="0D0D0D"/>
                </a:solidFill>
                <a:latin typeface="Bell MT" panose="02020503060305020303" pitchFamily="18" charset="0"/>
              </a:rPr>
              <a:t>mental_health_interview</a:t>
            </a:r>
            <a:r>
              <a:rPr lang="en-US" sz="1600" dirty="0">
                <a:solidFill>
                  <a:srgbClr val="0D0D0D"/>
                </a:solidFill>
                <a:latin typeface="Bell MT" panose="02020503060305020303" pitchFamily="18" charset="0"/>
              </a:rPr>
              <a:t>", and "</a:t>
            </a:r>
            <a:r>
              <a:rPr lang="en-US" sz="1600" dirty="0" err="1">
                <a:solidFill>
                  <a:srgbClr val="0D0D0D"/>
                </a:solidFill>
                <a:latin typeface="Bell MT" panose="02020503060305020303" pitchFamily="18" charset="0"/>
              </a:rPr>
              <a:t>care_options</a:t>
            </a:r>
            <a:r>
              <a:rPr lang="en-US" sz="1600" dirty="0">
                <a:solidFill>
                  <a:srgbClr val="0D0D0D"/>
                </a:solidFill>
                <a:latin typeface="Bell MT" panose="02020503060305020303" pitchFamily="18" charset="0"/>
              </a:rPr>
              <a:t>". This approach creates a binary column for each category and is ideal for nominal variables where no ordinal relationship exists.</a:t>
            </a:r>
          </a:p>
        </p:txBody>
      </p:sp>
      <p:sp>
        <p:nvSpPr>
          <p:cNvPr id="2" name="Footer Placeholder 3">
            <a:extLst>
              <a:ext uri="{FF2B5EF4-FFF2-40B4-BE49-F238E27FC236}">
                <a16:creationId xmlns:a16="http://schemas.microsoft.com/office/drawing/2014/main" id="{B47F2313-9F29-37D3-80F2-03B8A4274951}"/>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Tree>
    <p:extLst>
      <p:ext uri="{BB962C8B-B14F-4D97-AF65-F5344CB8AC3E}">
        <p14:creationId xmlns:p14="http://schemas.microsoft.com/office/powerpoint/2010/main" val="3699242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103523" y="541170"/>
            <a:ext cx="9978857" cy="457200"/>
          </a:xfrm>
        </p:spPr>
        <p:txBody>
          <a:bodyPr/>
          <a:lstStyle/>
          <a:p>
            <a:pPr marL="457200" lvl="3" indent="0" algn="ctr">
              <a:buNone/>
            </a:pPr>
            <a:r>
              <a:rPr lang="en-US" sz="4800" cap="all" dirty="0">
                <a:latin typeface="+mj-lt"/>
              </a:rPr>
              <a:t>MODEL DEVELOPMENT</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type="body" idx="1"/>
          </p:nvPr>
        </p:nvSpPr>
        <p:spPr>
          <a:xfrm>
            <a:off x="1520951" y="1788600"/>
            <a:ext cx="9144000" cy="2201120"/>
          </a:xfrm>
        </p:spPr>
        <p:txBody>
          <a:bodyPr numCol="2"/>
          <a:lstStyle/>
          <a:p>
            <a:pPr marL="342900" indent="-342900">
              <a:buFont typeface="Arial" panose="020B0604020202020204" pitchFamily="34" charset="0"/>
              <a:buChar char="•"/>
            </a:pPr>
            <a:r>
              <a:rPr lang="en-US" sz="1600" b="1" i="0" cap="none" dirty="0">
                <a:solidFill>
                  <a:srgbClr val="0D0D0D"/>
                </a:solidFill>
                <a:effectLst/>
                <a:latin typeface="Bell MT" panose="02020503060305020303" pitchFamily="18" charset="0"/>
              </a:rPr>
              <a:t>Multi-Output Classification: </a:t>
            </a:r>
            <a:r>
              <a:rPr lang="en-US" sz="1600" b="0" i="0" cap="none" dirty="0">
                <a:solidFill>
                  <a:srgbClr val="0D0D0D"/>
                </a:solidFill>
                <a:effectLst/>
                <a:latin typeface="Bell MT" panose="02020503060305020303" pitchFamily="18" charset="0"/>
              </a:rPr>
              <a:t>Developed a </a:t>
            </a:r>
            <a:r>
              <a:rPr lang="en-US" sz="1600" b="0" i="0" cap="none" dirty="0" err="1">
                <a:solidFill>
                  <a:srgbClr val="0D0D0D"/>
                </a:solidFill>
                <a:effectLst/>
                <a:latin typeface="Bell MT" panose="02020503060305020303" pitchFamily="18" charset="0"/>
              </a:rPr>
              <a:t>MultiOutputClassifier</a:t>
            </a:r>
            <a:r>
              <a:rPr lang="en-US" sz="1600" b="0" i="0" cap="none" dirty="0">
                <a:solidFill>
                  <a:srgbClr val="0D0D0D"/>
                </a:solidFill>
                <a:effectLst/>
                <a:latin typeface="Bell MT" panose="02020503060305020303" pitchFamily="18" charset="0"/>
              </a:rPr>
              <a:t> to predict multiple target columns simultaneously, addressing the problem of correlated outputs in the dataset.</a:t>
            </a:r>
          </a:p>
          <a:p>
            <a:pPr marL="342900" indent="-342900">
              <a:buFont typeface="Arial" panose="020B0604020202020204" pitchFamily="34" charset="0"/>
              <a:buChar char="•"/>
            </a:pPr>
            <a:r>
              <a:rPr lang="en-US" sz="1600" b="1" i="0" cap="none" dirty="0">
                <a:solidFill>
                  <a:srgbClr val="0D0D0D"/>
                </a:solidFill>
                <a:effectLst/>
                <a:latin typeface="Bell MT" panose="02020503060305020303" pitchFamily="18" charset="0"/>
              </a:rPr>
              <a:t>Base Classifiers: </a:t>
            </a:r>
            <a:r>
              <a:rPr lang="en-US" sz="1600" b="0" i="0" cap="none" dirty="0">
                <a:solidFill>
                  <a:srgbClr val="0D0D0D"/>
                </a:solidFill>
                <a:effectLst/>
                <a:latin typeface="Bell MT" panose="02020503060305020303" pitchFamily="18" charset="0"/>
              </a:rPr>
              <a:t>Implemented various base classifiers, such as </a:t>
            </a:r>
            <a:r>
              <a:rPr lang="en-US" sz="1600" b="0" i="0" cap="none" dirty="0" err="1">
                <a:solidFill>
                  <a:srgbClr val="0D0D0D"/>
                </a:solidFill>
                <a:effectLst/>
                <a:latin typeface="Bell MT" panose="02020503060305020303" pitchFamily="18" charset="0"/>
              </a:rPr>
              <a:t>LinearSVC</a:t>
            </a:r>
            <a:r>
              <a:rPr lang="en-US" sz="1600" b="0" i="0" cap="none" dirty="0">
                <a:solidFill>
                  <a:srgbClr val="0D0D0D"/>
                </a:solidFill>
                <a:effectLst/>
                <a:latin typeface="Bell MT" panose="02020503060305020303" pitchFamily="18" charset="0"/>
              </a:rPr>
              <a:t>, Logistic Regression, Naive Bayes, Random Forest, and </a:t>
            </a:r>
            <a:r>
              <a:rPr lang="en-US" sz="1600" b="0" i="0" cap="none" dirty="0" err="1">
                <a:solidFill>
                  <a:srgbClr val="0D0D0D"/>
                </a:solidFill>
                <a:effectLst/>
                <a:latin typeface="Bell MT" panose="02020503060305020303" pitchFamily="18" charset="0"/>
              </a:rPr>
              <a:t>XGBoost</a:t>
            </a:r>
            <a:r>
              <a:rPr lang="en-US" sz="1600" b="0" i="0" cap="none" dirty="0">
                <a:solidFill>
                  <a:srgbClr val="0D0D0D"/>
                </a:solidFill>
                <a:effectLst/>
                <a:latin typeface="Bell MT" panose="02020503060305020303" pitchFamily="18" charset="0"/>
              </a:rPr>
              <a:t>, to determine which yielded the best performance in the multi-output scenario.</a:t>
            </a:r>
          </a:p>
          <a:p>
            <a:pPr marL="342900" indent="-342900">
              <a:buFont typeface="Arial" panose="020B0604020202020204" pitchFamily="34" charset="0"/>
              <a:buChar char="•"/>
            </a:pPr>
            <a:r>
              <a:rPr lang="en-US" sz="1600" b="1" i="0" cap="none" dirty="0">
                <a:solidFill>
                  <a:srgbClr val="0D0D0D"/>
                </a:solidFill>
                <a:effectLst/>
                <a:latin typeface="Bell MT" panose="02020503060305020303" pitchFamily="18" charset="0"/>
              </a:rPr>
              <a:t>Model Evaluation: </a:t>
            </a:r>
            <a:r>
              <a:rPr lang="en-US" sz="1600" b="0" i="0" cap="none" dirty="0">
                <a:solidFill>
                  <a:srgbClr val="0D0D0D"/>
                </a:solidFill>
                <a:effectLst/>
                <a:latin typeface="Bell MT" panose="02020503060305020303" pitchFamily="18" charset="0"/>
              </a:rPr>
              <a:t>Evaluated the models using key metrics like accuracy, and ROC AUC values. This approach helped identify the most effective base classifier for the specific prediction task.</a:t>
            </a:r>
          </a:p>
          <a:p>
            <a:pPr marL="342900" indent="-342900">
              <a:buFont typeface="Arial" panose="020B0604020202020204" pitchFamily="34" charset="0"/>
              <a:buChar char="•"/>
            </a:pPr>
            <a:r>
              <a:rPr lang="en-US" sz="1600" b="1" i="0" cap="none" dirty="0">
                <a:solidFill>
                  <a:srgbClr val="0D0D0D"/>
                </a:solidFill>
                <a:effectLst/>
                <a:latin typeface="Bell MT" panose="02020503060305020303" pitchFamily="18" charset="0"/>
              </a:rPr>
              <a:t>Model Selection: </a:t>
            </a:r>
            <a:r>
              <a:rPr lang="en-US" sz="1600" b="0" i="0" cap="none" dirty="0">
                <a:solidFill>
                  <a:srgbClr val="0D0D0D"/>
                </a:solidFill>
                <a:effectLst/>
                <a:latin typeface="Bell MT" panose="02020503060305020303" pitchFamily="18" charset="0"/>
              </a:rPr>
              <a:t>After comparing the base classifiers' performance, the model with the optimal balance of accuracy, precision, and recall was selected for further development and tuning.</a:t>
            </a:r>
            <a:endParaRPr lang="en-IN" sz="1600" b="0" i="0" cap="none" dirty="0">
              <a:solidFill>
                <a:srgbClr val="0D0D0D"/>
              </a:solidFill>
              <a:effectLst/>
              <a:latin typeface="Bell MT" panose="02020503060305020303" pitchFamily="18" charset="0"/>
            </a:endParaRPr>
          </a:p>
        </p:txBody>
      </p:sp>
      <p:sp>
        <p:nvSpPr>
          <p:cNvPr id="2" name="Slide Number Placeholder 3">
            <a:extLst>
              <a:ext uri="{FF2B5EF4-FFF2-40B4-BE49-F238E27FC236}">
                <a16:creationId xmlns:a16="http://schemas.microsoft.com/office/drawing/2014/main" id="{00FE3A1E-7E28-B3F6-B0D4-AA1A5536E9D1}"/>
              </a:ext>
            </a:extLst>
          </p:cNvPr>
          <p:cNvSpPr txBox="1">
            <a:spLocks/>
          </p:cNvSpPr>
          <p:nvPr/>
        </p:nvSpPr>
        <p:spPr>
          <a:xfrm>
            <a:off x="420624" y="6019801"/>
            <a:ext cx="457200" cy="1841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5DF2D63-3FF5-D547-96B9-BE9CCD1ABA58}" type="slidenum">
              <a:rPr lang="en-US" sz="1200" smtClean="0">
                <a:solidFill>
                  <a:schemeClr val="bg1"/>
                </a:solidFill>
                <a:latin typeface="+mj-lt"/>
              </a:rPr>
              <a:pPr algn="ctr"/>
              <a:t>14</a:t>
            </a:fld>
            <a:endParaRPr lang="en-US" sz="1200" dirty="0">
              <a:solidFill>
                <a:schemeClr val="bg1"/>
              </a:solidFill>
              <a:latin typeface="+mj-lt"/>
            </a:endParaRPr>
          </a:p>
        </p:txBody>
      </p:sp>
      <p:cxnSp>
        <p:nvCxnSpPr>
          <p:cNvPr id="6" name="Straight Connector 5">
            <a:extLst>
              <a:ext uri="{FF2B5EF4-FFF2-40B4-BE49-F238E27FC236}">
                <a16:creationId xmlns:a16="http://schemas.microsoft.com/office/drawing/2014/main" id="{B518A41D-99CE-9450-C5BD-79982E5629E2}"/>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945BCAC-84BE-0741-04EB-CA640B4C23E3}"/>
              </a:ext>
            </a:extLst>
          </p:cNvPr>
          <p:cNvSpPr txBox="1"/>
          <p:nvPr/>
        </p:nvSpPr>
        <p:spPr>
          <a:xfrm>
            <a:off x="3877133" y="4059823"/>
            <a:ext cx="4431635" cy="338554"/>
          </a:xfrm>
          <a:prstGeom prst="rect">
            <a:avLst/>
          </a:prstGeom>
          <a:noFill/>
        </p:spPr>
        <p:txBody>
          <a:bodyPr wrap="square" rtlCol="0">
            <a:spAutoFit/>
          </a:bodyPr>
          <a:lstStyle/>
          <a:p>
            <a:pPr algn="ct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The Resultant Model Comparison Table</a:t>
            </a:r>
          </a:p>
        </p:txBody>
      </p:sp>
      <p:sp>
        <p:nvSpPr>
          <p:cNvPr id="8" name="Footer Placeholder 3">
            <a:extLst>
              <a:ext uri="{FF2B5EF4-FFF2-40B4-BE49-F238E27FC236}">
                <a16:creationId xmlns:a16="http://schemas.microsoft.com/office/drawing/2014/main" id="{C8E1FD9F-8F08-EF4B-54D7-0CBDE81E7FE7}"/>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MOOD SWINGS PREDICTION IN MENTAL HEALTH DATASET</a:t>
            </a:r>
            <a:endParaRPr lang="en-US" dirty="0">
              <a:solidFill>
                <a:schemeClr val="bg1"/>
              </a:solidFill>
            </a:endParaRPr>
          </a:p>
        </p:txBody>
      </p:sp>
      <p:pic>
        <p:nvPicPr>
          <p:cNvPr id="19" name="Picture 18">
            <a:extLst>
              <a:ext uri="{FF2B5EF4-FFF2-40B4-BE49-F238E27FC236}">
                <a16:creationId xmlns:a16="http://schemas.microsoft.com/office/drawing/2014/main" id="{85972B34-727D-FA9D-D3CF-B4E53F4E9C7E}"/>
              </a:ext>
            </a:extLst>
          </p:cNvPr>
          <p:cNvPicPr>
            <a:picLocks noChangeAspect="1"/>
          </p:cNvPicPr>
          <p:nvPr/>
        </p:nvPicPr>
        <p:blipFill>
          <a:blip r:embed="rId3"/>
          <a:stretch>
            <a:fillRect/>
          </a:stretch>
        </p:blipFill>
        <p:spPr>
          <a:xfrm>
            <a:off x="8145658" y="4003675"/>
            <a:ext cx="3697199" cy="2783318"/>
          </a:xfrm>
          <a:prstGeom prst="rect">
            <a:avLst/>
          </a:prstGeom>
        </p:spPr>
      </p:pic>
      <p:pic>
        <p:nvPicPr>
          <p:cNvPr id="20" name="Picture 19">
            <a:extLst>
              <a:ext uri="{FF2B5EF4-FFF2-40B4-BE49-F238E27FC236}">
                <a16:creationId xmlns:a16="http://schemas.microsoft.com/office/drawing/2014/main" id="{8B70B50A-38D3-F7C6-D24F-3BA45E2EDAAD}"/>
              </a:ext>
            </a:extLst>
          </p:cNvPr>
          <p:cNvPicPr>
            <a:picLocks noChangeAspect="1"/>
          </p:cNvPicPr>
          <p:nvPr/>
        </p:nvPicPr>
        <p:blipFill>
          <a:blip r:embed="rId4"/>
          <a:stretch>
            <a:fillRect/>
          </a:stretch>
        </p:blipFill>
        <p:spPr>
          <a:xfrm>
            <a:off x="349142" y="3989433"/>
            <a:ext cx="3728331" cy="2807214"/>
          </a:xfrm>
          <a:prstGeom prst="rect">
            <a:avLst/>
          </a:prstGeom>
        </p:spPr>
      </p:pic>
      <p:pic>
        <p:nvPicPr>
          <p:cNvPr id="22" name="Picture 21">
            <a:extLst>
              <a:ext uri="{FF2B5EF4-FFF2-40B4-BE49-F238E27FC236}">
                <a16:creationId xmlns:a16="http://schemas.microsoft.com/office/drawing/2014/main" id="{F66E865C-F621-56B9-766D-A8382E644C5B}"/>
              </a:ext>
            </a:extLst>
          </p:cNvPr>
          <p:cNvPicPr>
            <a:picLocks noChangeAspect="1"/>
          </p:cNvPicPr>
          <p:nvPr/>
        </p:nvPicPr>
        <p:blipFill>
          <a:blip r:embed="rId5"/>
          <a:stretch>
            <a:fillRect/>
          </a:stretch>
        </p:blipFill>
        <p:spPr>
          <a:xfrm>
            <a:off x="4306763" y="4468480"/>
            <a:ext cx="3572374" cy="2000529"/>
          </a:xfrm>
          <a:prstGeom prst="rect">
            <a:avLst/>
          </a:prstGeom>
        </p:spPr>
      </p:pic>
    </p:spTree>
    <p:extLst>
      <p:ext uri="{BB962C8B-B14F-4D97-AF65-F5344CB8AC3E}">
        <p14:creationId xmlns:p14="http://schemas.microsoft.com/office/powerpoint/2010/main" val="286816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15</a:t>
            </a:fld>
            <a:endParaRPr lang="en-US" dirty="0"/>
          </a:p>
        </p:txBody>
      </p:sp>
      <p:sp>
        <p:nvSpPr>
          <p:cNvPr id="8" name="Title 1">
            <a:extLst>
              <a:ext uri="{FF2B5EF4-FFF2-40B4-BE49-F238E27FC236}">
                <a16:creationId xmlns:a16="http://schemas.microsoft.com/office/drawing/2014/main" id="{63BEABE1-7DED-0A78-D84B-0D0254F2AE4E}"/>
              </a:ext>
            </a:extLst>
          </p:cNvPr>
          <p:cNvSpPr txBox="1">
            <a:spLocks/>
          </p:cNvSpPr>
          <p:nvPr/>
        </p:nvSpPr>
        <p:spPr>
          <a:xfrm>
            <a:off x="7698627" y="2687215"/>
            <a:ext cx="3815349" cy="915209"/>
          </a:xfrm>
          <a:prstGeom prst="rect">
            <a:avLst/>
          </a:prstGeom>
        </p:spPr>
        <p:txBody>
          <a:bodyPr vert="horz" lIns="0" tIns="0" rIns="0" bIns="0" rtlCol="0" anchor="b" anchorCtr="0">
            <a:noAutofit/>
          </a:bodyPr>
          <a:lstStyle>
            <a:lvl1pPr algn="l" defTabSz="914400" rtl="0" eaLnBrk="1" latinLnBrk="0" hangingPunct="1">
              <a:lnSpc>
                <a:spcPts val="5200"/>
              </a:lnSpc>
              <a:spcBef>
                <a:spcPct val="0"/>
              </a:spcBef>
              <a:buNone/>
              <a:defRPr sz="3600" kern="1200" cap="all" spc="0" baseline="0">
                <a:solidFill>
                  <a:schemeClr val="tx1"/>
                </a:solidFill>
                <a:latin typeface="+mn-lt"/>
                <a:ea typeface="+mj-ea"/>
                <a:cs typeface="Posterama" panose="020B0504020200020000" pitchFamily="34" charset="0"/>
              </a:defRPr>
            </a:lvl1pPr>
          </a:lstStyle>
          <a:p>
            <a:r>
              <a:rPr lang="en-IN" sz="4750" b="0" i="0" dirty="0">
                <a:solidFill>
                  <a:schemeClr val="accent1">
                    <a:lumMod val="75000"/>
                  </a:schemeClr>
                </a:solidFill>
                <a:effectLst/>
                <a:latin typeface="+mj-lt"/>
              </a:rPr>
              <a:t>VALIDATION</a:t>
            </a:r>
            <a:endParaRPr lang="en-IN" sz="4750" dirty="0">
              <a:solidFill>
                <a:schemeClr val="accent1">
                  <a:lumMod val="75000"/>
                </a:schemeClr>
              </a:solidFill>
              <a:latin typeface="+mj-lt"/>
            </a:endParaRPr>
          </a:p>
        </p:txBody>
      </p:sp>
      <p:sp>
        <p:nvSpPr>
          <p:cNvPr id="6" name="Rectangle 5">
            <a:extLst>
              <a:ext uri="{FF2B5EF4-FFF2-40B4-BE49-F238E27FC236}">
                <a16:creationId xmlns:a16="http://schemas.microsoft.com/office/drawing/2014/main" id="{AC8D3361-67BA-DEBB-B573-97D553120518}"/>
              </a:ext>
            </a:extLst>
          </p:cNvPr>
          <p:cNvSpPr/>
          <p:nvPr/>
        </p:nvSpPr>
        <p:spPr>
          <a:xfrm>
            <a:off x="1604865" y="5401802"/>
            <a:ext cx="1045029" cy="5271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Picture Placeholder 17" descr="Scientist looking at a test tube">
            <a:extLst>
              <a:ext uri="{FF2B5EF4-FFF2-40B4-BE49-F238E27FC236}">
                <a16:creationId xmlns:a16="http://schemas.microsoft.com/office/drawing/2014/main" id="{B4467157-A766-DB8D-2FF9-A388860B92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8574" y="612774"/>
            <a:ext cx="5979303" cy="5979303"/>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4" name="Footer Placeholder 3">
            <a:extLst>
              <a:ext uri="{FF2B5EF4-FFF2-40B4-BE49-F238E27FC236}">
                <a16:creationId xmlns:a16="http://schemas.microsoft.com/office/drawing/2014/main" id="{999593D7-B49D-6A59-5B4C-69D472FE1B26}"/>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Tree>
    <p:extLst>
      <p:ext uri="{BB962C8B-B14F-4D97-AF65-F5344CB8AC3E}">
        <p14:creationId xmlns:p14="http://schemas.microsoft.com/office/powerpoint/2010/main" val="3350312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2BC8BB-00B2-606C-9ED2-373FCB91C856}"/>
              </a:ext>
            </a:extLst>
          </p:cNvPr>
          <p:cNvSpPr>
            <a:spLocks noGrp="1"/>
          </p:cNvSpPr>
          <p:nvPr>
            <p:ph type="sldNum" sz="quarter" idx="11"/>
          </p:nvPr>
        </p:nvSpPr>
        <p:spPr/>
        <p:txBody>
          <a:bodyPr/>
          <a:lstStyle/>
          <a:p>
            <a:fld id="{75DF2D63-3FF5-D547-96B9-BE9CCD1ABA58}" type="slidenum">
              <a:rPr lang="en-US" smtClean="0"/>
              <a:t>16</a:t>
            </a:fld>
            <a:endParaRPr lang="en-US" dirty="0"/>
          </a:p>
        </p:txBody>
      </p:sp>
      <p:sp>
        <p:nvSpPr>
          <p:cNvPr id="7" name="Title 2">
            <a:extLst>
              <a:ext uri="{FF2B5EF4-FFF2-40B4-BE49-F238E27FC236}">
                <a16:creationId xmlns:a16="http://schemas.microsoft.com/office/drawing/2014/main" id="{6D2A19A4-870F-B45F-B85C-872281DE526F}"/>
              </a:ext>
            </a:extLst>
          </p:cNvPr>
          <p:cNvSpPr txBox="1">
            <a:spLocks/>
          </p:cNvSpPr>
          <p:nvPr/>
        </p:nvSpPr>
        <p:spPr>
          <a:xfrm>
            <a:off x="1133902" y="205270"/>
            <a:ext cx="10781290" cy="65314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marL="457200" lvl="3" algn="ctr"/>
            <a:r>
              <a:rPr lang="en-US" sz="4800" kern="0" cap="all" dirty="0">
                <a:solidFill>
                  <a:sysClr val="windowText" lastClr="000000"/>
                </a:solidFill>
                <a:latin typeface="+mj-lt"/>
              </a:rPr>
              <a:t>Selected Model – XGBOOST</a:t>
            </a:r>
          </a:p>
        </p:txBody>
      </p:sp>
      <p:pic>
        <p:nvPicPr>
          <p:cNvPr id="1028" name="Picture 4">
            <a:extLst>
              <a:ext uri="{FF2B5EF4-FFF2-40B4-BE49-F238E27FC236}">
                <a16:creationId xmlns:a16="http://schemas.microsoft.com/office/drawing/2014/main" id="{B6727D8C-1471-280F-6B34-82F8C22A27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241" b="26735"/>
          <a:stretch/>
        </p:blipFill>
        <p:spPr bwMode="auto">
          <a:xfrm>
            <a:off x="2090118" y="4021495"/>
            <a:ext cx="8005665" cy="2573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B02215-301E-242C-CCBC-DFF54A02E1B2}"/>
              </a:ext>
            </a:extLst>
          </p:cNvPr>
          <p:cNvSpPr txBox="1"/>
          <p:nvPr/>
        </p:nvSpPr>
        <p:spPr>
          <a:xfrm>
            <a:off x="3998432" y="974103"/>
            <a:ext cx="4431635" cy="338554"/>
          </a:xfrm>
          <a:prstGeom prst="rect">
            <a:avLst/>
          </a:prstGeom>
          <a:noFill/>
        </p:spPr>
        <p:txBody>
          <a:bodyPr wrap="square" rtlCol="0">
            <a:spAutoFit/>
          </a:bodyPr>
          <a:lstStyle/>
          <a:p>
            <a:pPr algn="ct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For Mood Swings – High</a:t>
            </a:r>
          </a:p>
        </p:txBody>
      </p:sp>
      <p:sp>
        <p:nvSpPr>
          <p:cNvPr id="2" name="Footer Placeholder 3">
            <a:extLst>
              <a:ext uri="{FF2B5EF4-FFF2-40B4-BE49-F238E27FC236}">
                <a16:creationId xmlns:a16="http://schemas.microsoft.com/office/drawing/2014/main" id="{9DE4EED5-5783-AE10-A450-A5E8416F21F7}"/>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pic>
        <p:nvPicPr>
          <p:cNvPr id="6" name="Picture 5">
            <a:extLst>
              <a:ext uri="{FF2B5EF4-FFF2-40B4-BE49-F238E27FC236}">
                <a16:creationId xmlns:a16="http://schemas.microsoft.com/office/drawing/2014/main" id="{D80878C0-47FA-6741-0A1F-81559784D517}"/>
              </a:ext>
            </a:extLst>
          </p:cNvPr>
          <p:cNvPicPr>
            <a:picLocks noChangeAspect="1"/>
          </p:cNvPicPr>
          <p:nvPr/>
        </p:nvPicPr>
        <p:blipFill>
          <a:blip r:embed="rId3"/>
          <a:stretch>
            <a:fillRect/>
          </a:stretch>
        </p:blipFill>
        <p:spPr>
          <a:xfrm>
            <a:off x="1622535" y="1467341"/>
            <a:ext cx="5849166" cy="2114845"/>
          </a:xfrm>
          <a:prstGeom prst="rect">
            <a:avLst/>
          </a:prstGeom>
        </p:spPr>
      </p:pic>
      <p:pic>
        <p:nvPicPr>
          <p:cNvPr id="11" name="Picture 10">
            <a:extLst>
              <a:ext uri="{FF2B5EF4-FFF2-40B4-BE49-F238E27FC236}">
                <a16:creationId xmlns:a16="http://schemas.microsoft.com/office/drawing/2014/main" id="{FD7BEBC6-1966-542A-CB21-A102E18E84D3}"/>
              </a:ext>
            </a:extLst>
          </p:cNvPr>
          <p:cNvPicPr>
            <a:picLocks noChangeAspect="1"/>
          </p:cNvPicPr>
          <p:nvPr/>
        </p:nvPicPr>
        <p:blipFill>
          <a:blip r:embed="rId4"/>
          <a:stretch>
            <a:fillRect/>
          </a:stretch>
        </p:blipFill>
        <p:spPr>
          <a:xfrm>
            <a:off x="7788079" y="974103"/>
            <a:ext cx="3838406" cy="2843263"/>
          </a:xfrm>
          <a:prstGeom prst="rect">
            <a:avLst/>
          </a:prstGeom>
        </p:spPr>
      </p:pic>
    </p:spTree>
    <p:extLst>
      <p:ext uri="{BB962C8B-B14F-4D97-AF65-F5344CB8AC3E}">
        <p14:creationId xmlns:p14="http://schemas.microsoft.com/office/powerpoint/2010/main" val="3197741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17</a:t>
            </a:fld>
            <a:endParaRPr lang="en-US" dirty="0"/>
          </a:p>
        </p:txBody>
      </p:sp>
      <p:sp>
        <p:nvSpPr>
          <p:cNvPr id="6" name="Rectangle 5">
            <a:extLst>
              <a:ext uri="{FF2B5EF4-FFF2-40B4-BE49-F238E27FC236}">
                <a16:creationId xmlns:a16="http://schemas.microsoft.com/office/drawing/2014/main" id="{AC8D3361-67BA-DEBB-B573-97D553120518}"/>
              </a:ext>
            </a:extLst>
          </p:cNvPr>
          <p:cNvSpPr/>
          <p:nvPr/>
        </p:nvSpPr>
        <p:spPr>
          <a:xfrm>
            <a:off x="1604865" y="5401802"/>
            <a:ext cx="1045029" cy="5271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58873410-B708-60A1-3E21-8153E07FAC90}"/>
              </a:ext>
            </a:extLst>
          </p:cNvPr>
          <p:cNvSpPr txBox="1"/>
          <p:nvPr/>
        </p:nvSpPr>
        <p:spPr>
          <a:xfrm>
            <a:off x="3998432" y="974103"/>
            <a:ext cx="4431635" cy="338554"/>
          </a:xfrm>
          <a:prstGeom prst="rect">
            <a:avLst/>
          </a:prstGeom>
          <a:noFill/>
        </p:spPr>
        <p:txBody>
          <a:bodyPr wrap="square" rtlCol="0">
            <a:spAutoFit/>
          </a:bodyPr>
          <a:lstStyle/>
          <a:p>
            <a:pPr algn="ct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For Mood Swings – Medium</a:t>
            </a:r>
          </a:p>
        </p:txBody>
      </p:sp>
      <p:sp>
        <p:nvSpPr>
          <p:cNvPr id="12" name="TextBox 11">
            <a:extLst>
              <a:ext uri="{FF2B5EF4-FFF2-40B4-BE49-F238E27FC236}">
                <a16:creationId xmlns:a16="http://schemas.microsoft.com/office/drawing/2014/main" id="{6AA29DAE-F659-ABFF-6AD9-6A425E99927E}"/>
              </a:ext>
            </a:extLst>
          </p:cNvPr>
          <p:cNvSpPr txBox="1"/>
          <p:nvPr/>
        </p:nvSpPr>
        <p:spPr>
          <a:xfrm>
            <a:off x="4001539" y="3972343"/>
            <a:ext cx="4431635" cy="338554"/>
          </a:xfrm>
          <a:prstGeom prst="rect">
            <a:avLst/>
          </a:prstGeom>
          <a:noFill/>
        </p:spPr>
        <p:txBody>
          <a:bodyPr wrap="square" rtlCol="0">
            <a:spAutoFit/>
          </a:bodyPr>
          <a:lstStyle/>
          <a:p>
            <a:pPr algn="ct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For Mood Swings – Low</a:t>
            </a:r>
          </a:p>
        </p:txBody>
      </p:sp>
      <p:cxnSp>
        <p:nvCxnSpPr>
          <p:cNvPr id="8" name="Straight Connector 7">
            <a:extLst>
              <a:ext uri="{FF2B5EF4-FFF2-40B4-BE49-F238E27FC236}">
                <a16:creationId xmlns:a16="http://schemas.microsoft.com/office/drawing/2014/main" id="{B1349286-F5C1-C411-39B7-DD59F42A3B80}"/>
              </a:ext>
            </a:extLst>
          </p:cNvPr>
          <p:cNvCxnSpPr>
            <a:cxnSpLocks/>
          </p:cNvCxnSpPr>
          <p:nvPr/>
        </p:nvCxnSpPr>
        <p:spPr>
          <a:xfrm>
            <a:off x="774442" y="4002835"/>
            <a:ext cx="11336693"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3">
            <a:extLst>
              <a:ext uri="{FF2B5EF4-FFF2-40B4-BE49-F238E27FC236}">
                <a16:creationId xmlns:a16="http://schemas.microsoft.com/office/drawing/2014/main" id="{74B22ED0-4D78-0002-532A-7A3CD33E3570}"/>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
        <p:nvSpPr>
          <p:cNvPr id="9" name="Title 2">
            <a:extLst>
              <a:ext uri="{FF2B5EF4-FFF2-40B4-BE49-F238E27FC236}">
                <a16:creationId xmlns:a16="http://schemas.microsoft.com/office/drawing/2014/main" id="{62860A5D-D955-7182-3A3B-95F2EBEBCB87}"/>
              </a:ext>
            </a:extLst>
          </p:cNvPr>
          <p:cNvSpPr txBox="1">
            <a:spLocks/>
          </p:cNvSpPr>
          <p:nvPr/>
        </p:nvSpPr>
        <p:spPr>
          <a:xfrm>
            <a:off x="1133902" y="205270"/>
            <a:ext cx="10781290" cy="65314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marL="457200" lvl="3" algn="ctr"/>
            <a:r>
              <a:rPr lang="en-US" sz="4800" kern="0" cap="all" dirty="0">
                <a:solidFill>
                  <a:sysClr val="windowText" lastClr="000000"/>
                </a:solidFill>
                <a:latin typeface="+mj-lt"/>
              </a:rPr>
              <a:t>Selected Model – XGBOOST</a:t>
            </a:r>
          </a:p>
        </p:txBody>
      </p:sp>
      <p:pic>
        <p:nvPicPr>
          <p:cNvPr id="11" name="Picture 10">
            <a:extLst>
              <a:ext uri="{FF2B5EF4-FFF2-40B4-BE49-F238E27FC236}">
                <a16:creationId xmlns:a16="http://schemas.microsoft.com/office/drawing/2014/main" id="{4F991241-E22A-9FA4-6F5C-1715FE59482F}"/>
              </a:ext>
            </a:extLst>
          </p:cNvPr>
          <p:cNvPicPr>
            <a:picLocks noChangeAspect="1"/>
          </p:cNvPicPr>
          <p:nvPr/>
        </p:nvPicPr>
        <p:blipFill rotWithShape="1">
          <a:blip r:embed="rId2"/>
          <a:srcRect l="2046" t="-1" b="-181"/>
          <a:stretch/>
        </p:blipFill>
        <p:spPr>
          <a:xfrm>
            <a:off x="7690225" y="1254710"/>
            <a:ext cx="3327614" cy="2635911"/>
          </a:xfrm>
          <a:prstGeom prst="rect">
            <a:avLst/>
          </a:prstGeom>
        </p:spPr>
      </p:pic>
      <p:pic>
        <p:nvPicPr>
          <p:cNvPr id="14" name="Picture 13">
            <a:extLst>
              <a:ext uri="{FF2B5EF4-FFF2-40B4-BE49-F238E27FC236}">
                <a16:creationId xmlns:a16="http://schemas.microsoft.com/office/drawing/2014/main" id="{C4164A76-07FC-D3E0-461F-34D8824278E3}"/>
              </a:ext>
            </a:extLst>
          </p:cNvPr>
          <p:cNvPicPr>
            <a:picLocks noChangeAspect="1"/>
          </p:cNvPicPr>
          <p:nvPr/>
        </p:nvPicPr>
        <p:blipFill>
          <a:blip r:embed="rId3"/>
          <a:stretch>
            <a:fillRect/>
          </a:stretch>
        </p:blipFill>
        <p:spPr>
          <a:xfrm>
            <a:off x="1387499" y="1680078"/>
            <a:ext cx="5055289" cy="1785174"/>
          </a:xfrm>
          <a:prstGeom prst="rect">
            <a:avLst/>
          </a:prstGeom>
        </p:spPr>
      </p:pic>
      <p:pic>
        <p:nvPicPr>
          <p:cNvPr id="25" name="Picture 24">
            <a:extLst>
              <a:ext uri="{FF2B5EF4-FFF2-40B4-BE49-F238E27FC236}">
                <a16:creationId xmlns:a16="http://schemas.microsoft.com/office/drawing/2014/main" id="{05C6E0A3-2014-6433-8215-587E82074ECF}"/>
              </a:ext>
            </a:extLst>
          </p:cNvPr>
          <p:cNvPicPr>
            <a:picLocks noChangeAspect="1"/>
          </p:cNvPicPr>
          <p:nvPr/>
        </p:nvPicPr>
        <p:blipFill>
          <a:blip r:embed="rId4"/>
          <a:stretch>
            <a:fillRect/>
          </a:stretch>
        </p:blipFill>
        <p:spPr>
          <a:xfrm>
            <a:off x="5887995" y="4457074"/>
            <a:ext cx="5715798" cy="2038635"/>
          </a:xfrm>
          <a:prstGeom prst="rect">
            <a:avLst/>
          </a:prstGeom>
        </p:spPr>
      </p:pic>
      <p:pic>
        <p:nvPicPr>
          <p:cNvPr id="27" name="Picture 26">
            <a:extLst>
              <a:ext uri="{FF2B5EF4-FFF2-40B4-BE49-F238E27FC236}">
                <a16:creationId xmlns:a16="http://schemas.microsoft.com/office/drawing/2014/main" id="{40CE655F-710E-C071-9BDD-00465BBAABC5}"/>
              </a:ext>
            </a:extLst>
          </p:cNvPr>
          <p:cNvPicPr>
            <a:picLocks noChangeAspect="1"/>
          </p:cNvPicPr>
          <p:nvPr/>
        </p:nvPicPr>
        <p:blipFill>
          <a:blip r:embed="rId5"/>
          <a:stretch>
            <a:fillRect/>
          </a:stretch>
        </p:blipFill>
        <p:spPr>
          <a:xfrm>
            <a:off x="1133902" y="4201787"/>
            <a:ext cx="3242155" cy="2549208"/>
          </a:xfrm>
          <a:prstGeom prst="rect">
            <a:avLst/>
          </a:prstGeom>
        </p:spPr>
      </p:pic>
    </p:spTree>
    <p:extLst>
      <p:ext uri="{BB962C8B-B14F-4D97-AF65-F5344CB8AC3E}">
        <p14:creationId xmlns:p14="http://schemas.microsoft.com/office/powerpoint/2010/main" val="2234384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White DNA structure">
            <a:extLst>
              <a:ext uri="{FF2B5EF4-FFF2-40B4-BE49-F238E27FC236}">
                <a16:creationId xmlns:a16="http://schemas.microsoft.com/office/drawing/2014/main" id="{F90B3248-E185-8C9D-93CE-A79DE50A6F3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id="{B3E315A2-4CED-23BB-CA3C-C8962E2419FD}"/>
              </a:ext>
            </a:extLst>
          </p:cNvPr>
          <p:cNvSpPr>
            <a:spLocks noGrp="1"/>
          </p:cNvSpPr>
          <p:nvPr>
            <p:ph type="title"/>
          </p:nvPr>
        </p:nvSpPr>
        <p:spPr>
          <a:xfrm>
            <a:off x="1298448" y="609600"/>
            <a:ext cx="7478936" cy="530352"/>
          </a:xfrm>
        </p:spPr>
        <p:txBody>
          <a:bodyPr/>
          <a:lstStyle/>
          <a:p>
            <a:r>
              <a:rPr lang="en-US" dirty="0"/>
              <a:t>FINAL OBSERVATIONS</a:t>
            </a:r>
          </a:p>
        </p:txBody>
      </p:sp>
      <p:sp>
        <p:nvSpPr>
          <p:cNvPr id="8" name="Slide Number Placeholder 7">
            <a:extLst>
              <a:ext uri="{FF2B5EF4-FFF2-40B4-BE49-F238E27FC236}">
                <a16:creationId xmlns:a16="http://schemas.microsoft.com/office/drawing/2014/main" id="{2205EC8C-AC41-F14C-3C63-5BF0F54D1D23}"/>
              </a:ext>
            </a:extLst>
          </p:cNvPr>
          <p:cNvSpPr>
            <a:spLocks noGrp="1"/>
          </p:cNvSpPr>
          <p:nvPr>
            <p:ph type="sldNum" sz="quarter" idx="11"/>
          </p:nvPr>
        </p:nvSpPr>
        <p:spPr/>
        <p:txBody>
          <a:bodyPr/>
          <a:lstStyle/>
          <a:p>
            <a:fld id="{75DF2D63-3FF5-D547-96B9-BE9CCD1ABA58}" type="slidenum">
              <a:rPr lang="en-US" smtClean="0"/>
              <a:pPr/>
              <a:t>18</a:t>
            </a:fld>
            <a:endParaRPr lang="en-US" dirty="0"/>
          </a:p>
        </p:txBody>
      </p:sp>
      <p:sp>
        <p:nvSpPr>
          <p:cNvPr id="4" name="Text Placeholder 3">
            <a:extLst>
              <a:ext uri="{FF2B5EF4-FFF2-40B4-BE49-F238E27FC236}">
                <a16:creationId xmlns:a16="http://schemas.microsoft.com/office/drawing/2014/main" id="{DB4489FD-4F12-40A7-1EA9-79A941933E98}"/>
              </a:ext>
            </a:extLst>
          </p:cNvPr>
          <p:cNvSpPr>
            <a:spLocks noGrp="1"/>
          </p:cNvSpPr>
          <p:nvPr>
            <p:ph type="body" idx="1"/>
          </p:nvPr>
        </p:nvSpPr>
        <p:spPr/>
        <p:txBody>
          <a:bodyPr/>
          <a:lstStyle/>
          <a:p>
            <a:pPr algn="l"/>
            <a:r>
              <a:rPr lang="en-US" sz="1800" b="0" i="0" dirty="0">
                <a:solidFill>
                  <a:srgbClr val="0D0D0D"/>
                </a:solidFill>
                <a:effectLst/>
                <a:latin typeface="Bell MT" panose="02020503060305020303" pitchFamily="18" charset="0"/>
              </a:rPr>
              <a:t> </a:t>
            </a:r>
          </a:p>
        </p:txBody>
      </p:sp>
      <p:sp>
        <p:nvSpPr>
          <p:cNvPr id="5" name="Content Placeholder 4">
            <a:extLst>
              <a:ext uri="{FF2B5EF4-FFF2-40B4-BE49-F238E27FC236}">
                <a16:creationId xmlns:a16="http://schemas.microsoft.com/office/drawing/2014/main" id="{9BCDA136-13F8-70CB-CDA2-02260A2D2D59}"/>
              </a:ext>
            </a:extLst>
          </p:cNvPr>
          <p:cNvSpPr>
            <a:spLocks noGrp="1"/>
          </p:cNvSpPr>
          <p:nvPr>
            <p:ph sz="half" idx="2"/>
          </p:nvPr>
        </p:nvSpPr>
        <p:spPr>
          <a:xfrm>
            <a:off x="1525182" y="2382758"/>
            <a:ext cx="3886200" cy="2514600"/>
          </a:xfrm>
        </p:spPr>
        <p:txBody>
          <a:bodyPr/>
          <a:lstStyle/>
          <a:p>
            <a:pPr marL="285750" indent="-285750" algn="l">
              <a:buFont typeface="Arial" panose="020B0604020202020204" pitchFamily="34" charset="0"/>
              <a:buChar char="•"/>
            </a:pPr>
            <a:r>
              <a:rPr lang="en-US" sz="1600" b="1" i="0" dirty="0">
                <a:solidFill>
                  <a:srgbClr val="0D0D0D"/>
                </a:solidFill>
                <a:effectLst/>
                <a:latin typeface="Bell MT" panose="02020503060305020303" pitchFamily="18" charset="0"/>
              </a:rPr>
              <a:t>Approach and Objectives: </a:t>
            </a:r>
            <a:r>
              <a:rPr lang="en-US" sz="1600" b="0" i="0" dirty="0">
                <a:solidFill>
                  <a:srgbClr val="0D0D0D"/>
                </a:solidFill>
                <a:effectLst/>
                <a:latin typeface="Bell MT" panose="02020503060305020303" pitchFamily="18" charset="0"/>
              </a:rPr>
              <a:t>The project utilized the Mental Health Dataset from Kaggle to develop a machine learning model to predict mood swings. Objectives included analyzing mental health indicators and predicting mood swings levels to aid in early diagnosis and treatment interventions.</a:t>
            </a:r>
          </a:p>
          <a:p>
            <a:pPr marL="285750" indent="-285750" algn="l">
              <a:buFont typeface="Arial" panose="020B0604020202020204" pitchFamily="34" charset="0"/>
              <a:buChar char="•"/>
            </a:pPr>
            <a:r>
              <a:rPr lang="en-US" sz="1600" b="1" i="0" dirty="0">
                <a:solidFill>
                  <a:srgbClr val="0D0D0D"/>
                </a:solidFill>
                <a:effectLst/>
                <a:latin typeface="Bell MT" panose="02020503060305020303" pitchFamily="18" charset="0"/>
              </a:rPr>
              <a:t>Data Collection and Processing: </a:t>
            </a:r>
            <a:r>
              <a:rPr lang="en-US" sz="1600" b="0" i="0" dirty="0">
                <a:solidFill>
                  <a:srgbClr val="0D0D0D"/>
                </a:solidFill>
                <a:effectLst/>
                <a:latin typeface="Bell MT" panose="02020503060305020303" pitchFamily="18" charset="0"/>
              </a:rPr>
              <a:t>Data was sourced from self-reported mental health surveys covering a broad demographic and various mental health conditions. The dataset initially contained 292,364 entries. After preprocessing, which involved handling missing values and removing duplicates, data integrity was maintained for robust analysis.</a:t>
            </a:r>
          </a:p>
        </p:txBody>
      </p:sp>
      <p:sp>
        <p:nvSpPr>
          <p:cNvPr id="6" name="Text Placeholder 5">
            <a:extLst>
              <a:ext uri="{FF2B5EF4-FFF2-40B4-BE49-F238E27FC236}">
                <a16:creationId xmlns:a16="http://schemas.microsoft.com/office/drawing/2014/main" id="{16743F76-FD81-DAAA-A5BA-6E77D3B83F8A}"/>
              </a:ext>
            </a:extLst>
          </p:cNvPr>
          <p:cNvSpPr>
            <a:spLocks noGrp="1"/>
          </p:cNvSpPr>
          <p:nvPr>
            <p:ph type="body" sz="quarter" idx="3"/>
          </p:nvPr>
        </p:nvSpPr>
        <p:spPr/>
        <p:txBody>
          <a:bodyPr/>
          <a:lstStyle/>
          <a:p>
            <a:pPr algn="l"/>
            <a:r>
              <a:rPr lang="en-US" sz="1800" b="1" i="0" dirty="0">
                <a:solidFill>
                  <a:srgbClr val="0D0D0D"/>
                </a:solidFill>
                <a:effectLst/>
                <a:latin typeface="Bell MT" panose="02020503060305020303" pitchFamily="18" charset="0"/>
              </a:rPr>
              <a:t> </a:t>
            </a:r>
            <a:endParaRPr lang="en-US" sz="1800" b="0" i="0" dirty="0">
              <a:solidFill>
                <a:srgbClr val="0D0D0D"/>
              </a:solidFill>
              <a:effectLst/>
              <a:latin typeface="Bell MT" panose="02020503060305020303" pitchFamily="18" charset="0"/>
            </a:endParaRPr>
          </a:p>
        </p:txBody>
      </p:sp>
      <p:sp>
        <p:nvSpPr>
          <p:cNvPr id="7" name="Content Placeholder 6">
            <a:extLst>
              <a:ext uri="{FF2B5EF4-FFF2-40B4-BE49-F238E27FC236}">
                <a16:creationId xmlns:a16="http://schemas.microsoft.com/office/drawing/2014/main" id="{2455F573-DF2A-FE60-2B86-5E131463642E}"/>
              </a:ext>
            </a:extLst>
          </p:cNvPr>
          <p:cNvSpPr>
            <a:spLocks noGrp="1"/>
          </p:cNvSpPr>
          <p:nvPr>
            <p:ph sz="quarter" idx="4"/>
          </p:nvPr>
        </p:nvSpPr>
        <p:spPr>
          <a:xfrm>
            <a:off x="7013448" y="2382757"/>
            <a:ext cx="3886200" cy="4213985"/>
          </a:xfrm>
        </p:spPr>
        <p:txBody>
          <a:bodyPr/>
          <a:lstStyle/>
          <a:p>
            <a:pPr marL="285750" indent="-285750" algn="l">
              <a:buFont typeface="Arial" panose="020B0604020202020204" pitchFamily="34" charset="0"/>
              <a:buChar char="•"/>
            </a:pPr>
            <a:r>
              <a:rPr lang="en-US" sz="1600" b="1" i="0" dirty="0">
                <a:solidFill>
                  <a:srgbClr val="0D0D0D"/>
                </a:solidFill>
                <a:effectLst/>
                <a:latin typeface="Bell MT" panose="02020503060305020303" pitchFamily="18" charset="0"/>
              </a:rPr>
              <a:t>Model Development: </a:t>
            </a:r>
            <a:r>
              <a:rPr lang="en-US" sz="1600" b="0" i="0" dirty="0">
                <a:solidFill>
                  <a:srgbClr val="0D0D0D"/>
                </a:solidFill>
                <a:effectLst/>
                <a:latin typeface="Bell MT" panose="02020503060305020303" pitchFamily="18" charset="0"/>
              </a:rPr>
              <a:t>The project explored multiple base classifiers, including </a:t>
            </a:r>
            <a:r>
              <a:rPr lang="en-US" sz="1600" b="0" i="0" dirty="0" err="1">
                <a:solidFill>
                  <a:srgbClr val="0D0D0D"/>
                </a:solidFill>
                <a:effectLst/>
                <a:latin typeface="Bell MT" panose="02020503060305020303" pitchFamily="18" charset="0"/>
              </a:rPr>
              <a:t>LinearSVC</a:t>
            </a:r>
            <a:r>
              <a:rPr lang="en-US" sz="1600" b="0" i="0" dirty="0">
                <a:solidFill>
                  <a:srgbClr val="0D0D0D"/>
                </a:solidFill>
                <a:effectLst/>
                <a:latin typeface="Bell MT" panose="02020503060305020303" pitchFamily="18" charset="0"/>
              </a:rPr>
              <a:t>, Logistic Regression, Naive Bayes, Random Forest, and </a:t>
            </a:r>
            <a:r>
              <a:rPr lang="en-US" sz="1600" b="0" i="0" dirty="0" err="1">
                <a:solidFill>
                  <a:srgbClr val="0D0D0D"/>
                </a:solidFill>
                <a:effectLst/>
                <a:latin typeface="Bell MT" panose="02020503060305020303" pitchFamily="18" charset="0"/>
              </a:rPr>
              <a:t>XGBoost</a:t>
            </a:r>
            <a:r>
              <a:rPr lang="en-US" sz="1600" b="0" i="0" dirty="0">
                <a:solidFill>
                  <a:srgbClr val="0D0D0D"/>
                </a:solidFill>
                <a:effectLst/>
                <a:latin typeface="Bell MT" panose="02020503060305020303" pitchFamily="18" charset="0"/>
              </a:rPr>
              <a:t>, to address multioutput classification. Key metrics like accuracy and ROC AUC were used to evaluate the models.</a:t>
            </a:r>
          </a:p>
          <a:p>
            <a:pPr marL="285750" indent="-285750" algn="l">
              <a:buFont typeface="Arial" panose="020B0604020202020204" pitchFamily="34" charset="0"/>
              <a:buChar char="•"/>
            </a:pPr>
            <a:r>
              <a:rPr lang="en-US" sz="1600" b="1" i="0" dirty="0">
                <a:solidFill>
                  <a:srgbClr val="0D0D0D"/>
                </a:solidFill>
                <a:effectLst/>
                <a:latin typeface="Bell MT" panose="02020503060305020303" pitchFamily="18" charset="0"/>
              </a:rPr>
              <a:t>Validation and Model Selection: </a:t>
            </a:r>
            <a:r>
              <a:rPr lang="en-US" sz="1600" b="0" i="0" dirty="0">
                <a:solidFill>
                  <a:srgbClr val="0D0D0D"/>
                </a:solidFill>
                <a:effectLst/>
                <a:latin typeface="Bell MT" panose="02020503060305020303" pitchFamily="18" charset="0"/>
              </a:rPr>
              <a:t>The model was validated using cross-validation techniques to ensure it generalizes well to unseen data. Performance metrics such as accuracy, precision, recall, and F1-score were utilized to evaluate the model's effectiveness. The </a:t>
            </a:r>
            <a:r>
              <a:rPr lang="en-US" sz="1600" b="0" i="0" dirty="0" err="1">
                <a:solidFill>
                  <a:srgbClr val="0D0D0D"/>
                </a:solidFill>
                <a:effectLst/>
                <a:latin typeface="Bell MT" panose="02020503060305020303" pitchFamily="18" charset="0"/>
              </a:rPr>
              <a:t>XGBoost</a:t>
            </a:r>
            <a:r>
              <a:rPr lang="en-US" sz="1600" b="0" i="0" dirty="0">
                <a:solidFill>
                  <a:srgbClr val="0D0D0D"/>
                </a:solidFill>
                <a:effectLst/>
                <a:latin typeface="Bell MT" panose="02020503060305020303" pitchFamily="18" charset="0"/>
              </a:rPr>
              <a:t> algorithm was chosen for its effectiveness in handling large datasets with a mixture of categorical and numerical data.</a:t>
            </a:r>
          </a:p>
        </p:txBody>
      </p:sp>
      <p:cxnSp>
        <p:nvCxnSpPr>
          <p:cNvPr id="27" name="Straight Connector 26">
            <a:extLst>
              <a:ext uri="{FF2B5EF4-FFF2-40B4-BE49-F238E27FC236}">
                <a16:creationId xmlns:a16="http://schemas.microsoft.com/office/drawing/2014/main" id="{E4A534A3-16E3-79AB-9E75-F40D0FDB4C98}"/>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ooter Placeholder 3">
            <a:extLst>
              <a:ext uri="{FF2B5EF4-FFF2-40B4-BE49-F238E27FC236}">
                <a16:creationId xmlns:a16="http://schemas.microsoft.com/office/drawing/2014/main" id="{F5F533AD-6D02-2285-CC41-21351E7EB683}"/>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Tree>
    <p:extLst>
      <p:ext uri="{BB962C8B-B14F-4D97-AF65-F5344CB8AC3E}">
        <p14:creationId xmlns:p14="http://schemas.microsoft.com/office/powerpoint/2010/main" val="2499958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6BA20C7-F48C-429D-2FA7-B7B83A800FA9}"/>
              </a:ext>
              <a:ext uri="{C183D7F6-B498-43B3-948B-1728B52AA6E4}">
                <adec:decorative xmlns:adec="http://schemas.microsoft.com/office/drawing/2017/decorative" val="1"/>
              </a:ext>
            </a:extLst>
          </p:cNvPr>
          <p:cNvSpPr/>
          <p:nvPr/>
        </p:nvSpPr>
        <p:spPr>
          <a:xfrm>
            <a:off x="-1" y="0"/>
            <a:ext cx="2285995" cy="1685542"/>
          </a:xfrm>
          <a:prstGeom prst="rect">
            <a:avLst/>
          </a:prstGeom>
          <a:gradFill flip="none" rotWithShape="1">
            <a:gsLst>
              <a:gs pos="0">
                <a:schemeClr val="bg1">
                  <a:alpha val="0"/>
                </a:schemeClr>
              </a:gs>
              <a:gs pos="8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A9519E8E-7F0D-C4E6-CC87-3F8B896EF0E1}"/>
              </a:ext>
            </a:extLst>
          </p:cNvPr>
          <p:cNvSpPr>
            <a:spLocks noGrp="1"/>
          </p:cNvSpPr>
          <p:nvPr>
            <p:ph type="sldNum" sz="quarter" idx="10"/>
          </p:nvPr>
        </p:nvSpPr>
        <p:spPr/>
        <p:txBody>
          <a:bodyPr/>
          <a:lstStyle/>
          <a:p>
            <a:fld id="{75DF2D63-3FF5-D547-96B9-BE9CCD1ABA58}" type="slidenum">
              <a:rPr lang="en-US" smtClean="0"/>
              <a:pPr/>
              <a:t>19</a:t>
            </a:fld>
            <a:endParaRPr lang="en-US" dirty="0"/>
          </a:p>
        </p:txBody>
      </p:sp>
      <p:pic>
        <p:nvPicPr>
          <p:cNvPr id="2050" name="Picture 2">
            <a:extLst>
              <a:ext uri="{FF2B5EF4-FFF2-40B4-BE49-F238E27FC236}">
                <a16:creationId xmlns:a16="http://schemas.microsoft.com/office/drawing/2014/main" id="{9E0B2BE2-BBA7-8D29-CBDC-15CF2C6B9C5F}"/>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2996" y="557447"/>
            <a:ext cx="9040257" cy="209848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3">
            <a:extLst>
              <a:ext uri="{FF2B5EF4-FFF2-40B4-BE49-F238E27FC236}">
                <a16:creationId xmlns:a16="http://schemas.microsoft.com/office/drawing/2014/main" id="{AE1EC48B-4971-50F8-2263-5582D10814FF}"/>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
        <p:nvSpPr>
          <p:cNvPr id="3" name="Rectangle 2">
            <a:extLst>
              <a:ext uri="{FF2B5EF4-FFF2-40B4-BE49-F238E27FC236}">
                <a16:creationId xmlns:a16="http://schemas.microsoft.com/office/drawing/2014/main" id="{F07C13CA-25C4-C63F-40F2-8D6D2E8B5687}"/>
              </a:ext>
            </a:extLst>
          </p:cNvPr>
          <p:cNvSpPr/>
          <p:nvPr/>
        </p:nvSpPr>
        <p:spPr>
          <a:xfrm>
            <a:off x="1142996" y="5840963"/>
            <a:ext cx="863086" cy="56916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B49B0935-A93C-8D89-E6F1-008758754AC9}"/>
              </a:ext>
            </a:extLst>
          </p:cNvPr>
          <p:cNvSpPr txBox="1"/>
          <p:nvPr/>
        </p:nvSpPr>
        <p:spPr>
          <a:xfrm>
            <a:off x="1142995" y="3289037"/>
            <a:ext cx="10081732"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Bell MT" panose="02020503060305020303" pitchFamily="18" charset="0"/>
              </a:rPr>
              <a:t>This project demonstrates the transformative potential of machine learning in enhancing the precision of mental health diagnostics. By harnessing the power of the </a:t>
            </a:r>
            <a:r>
              <a:rPr lang="en-US" dirty="0" err="1">
                <a:latin typeface="Bell MT" panose="02020503060305020303" pitchFamily="18" charset="0"/>
              </a:rPr>
              <a:t>XGBoost</a:t>
            </a:r>
            <a:r>
              <a:rPr lang="en-US" dirty="0">
                <a:latin typeface="Bell MT" panose="02020503060305020303" pitchFamily="18" charset="0"/>
              </a:rPr>
              <a:t> algorithm to accurately predict mood swings, we are setting the stage for more proactive, personalized, and effective mental health interventions. Our research underscores the critical role of data-driven insights in revolutionizing mental health care, ultimately leading to better patient outcomes and a deeper understanding of mental health dynamics.</a:t>
            </a:r>
          </a:p>
          <a:p>
            <a:pPr marL="285750" indent="-285750">
              <a:buFont typeface="Wingdings" panose="05000000000000000000" pitchFamily="2" charset="2"/>
              <a:buChar char="Ø"/>
            </a:pPr>
            <a:endParaRPr lang="en-US" dirty="0">
              <a:latin typeface="Bell MT" panose="02020503060305020303" pitchFamily="18" charset="0"/>
            </a:endParaRPr>
          </a:p>
          <a:p>
            <a:pPr marL="285750" indent="-285750">
              <a:buFont typeface="Wingdings" panose="05000000000000000000" pitchFamily="2" charset="2"/>
              <a:buChar char="Ø"/>
            </a:pPr>
            <a:r>
              <a:rPr lang="en-US" dirty="0">
                <a:latin typeface="Bell MT" panose="02020503060305020303" pitchFamily="18" charset="0"/>
              </a:rPr>
              <a:t>Looking forward, the next steps involve expanding our model to incorporate additional predictive factors and datasets, potentially integrating real-time data from wearable technology. Continuous improvement of the model and its deployment in clinical settings can significantly aid in the early detection and tailored treatment of mental health issues, contributing to a broader societal impact on how we perceive and manage mental health.</a:t>
            </a:r>
            <a:endParaRPr lang="en-IN" dirty="0">
              <a:latin typeface="Bell MT" panose="02020503060305020303" pitchFamily="18" charset="0"/>
            </a:endParaRPr>
          </a:p>
        </p:txBody>
      </p:sp>
    </p:spTree>
    <p:extLst>
      <p:ext uri="{BB962C8B-B14F-4D97-AF65-F5344CB8AC3E}">
        <p14:creationId xmlns:p14="http://schemas.microsoft.com/office/powerpoint/2010/main" val="758882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95400" y="2093509"/>
            <a:ext cx="3967065" cy="3383280"/>
          </a:xfrm>
        </p:spPr>
        <p:txBody>
          <a:bodyPr wrap="square"/>
          <a:lstStyle/>
          <a:p>
            <a:pPr marR="0" lvl="0" algn="l" defTabSz="914400" rtl="0" eaLnBrk="1" fontAlgn="auto" latinLnBrk="0" hangingPunct="1">
              <a:lnSpc>
                <a:spcPct val="150000"/>
              </a:lnSpc>
              <a:spcBef>
                <a:spcPts val="1000"/>
              </a:spcBef>
              <a:spcAft>
                <a:spcPts val="0"/>
              </a:spcAft>
              <a:buClrTx/>
              <a:buSzTx/>
              <a:tabLst/>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Introduction</a:t>
            </a:r>
          </a:p>
          <a:p>
            <a:pPr marR="0" lvl="0" algn="l" defTabSz="914400" rtl="0" eaLnBrk="1" fontAlgn="auto" latinLnBrk="0" hangingPunct="1">
              <a:lnSpc>
                <a:spcPct val="150000"/>
              </a:lnSpc>
              <a:spcBef>
                <a:spcPts val="1000"/>
              </a:spcBef>
              <a:spcAft>
                <a:spcPts val="0"/>
              </a:spcAft>
              <a:buClrTx/>
              <a:buSzTx/>
              <a:tabLst/>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our approach</a:t>
            </a:r>
          </a:p>
          <a:p>
            <a:pPr marR="0" lvl="0" algn="l" defTabSz="914400" rtl="0" eaLnBrk="1" fontAlgn="auto" latinLnBrk="0" hangingPunct="1">
              <a:lnSpc>
                <a:spcPct val="150000"/>
              </a:lnSpc>
              <a:spcBef>
                <a:spcPts val="1000"/>
              </a:spcBef>
              <a:spcAft>
                <a:spcPts val="0"/>
              </a:spcAft>
              <a:buClrTx/>
              <a:buSzTx/>
              <a:tabLst/>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Experiment results and Discussion</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Proposed Approach Overview</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DATA COLLECTION</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DATA CLEANING &amp; PREPROCESSING</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EXPLORATORY DATA ANALYSIS</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DATA ENCODING</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MODEL DEVELOPMENT</a:t>
            </a:r>
          </a:p>
          <a:p>
            <a:pPr lvl="1">
              <a:lnSpc>
                <a:spcPct val="150000"/>
              </a:lnSpc>
              <a:spcBef>
                <a:spcPts val="1000"/>
              </a:spcBef>
              <a:defRPr/>
            </a:pPr>
            <a:r>
              <a:rPr lang="en-US" sz="1100" cap="all" dirty="0">
                <a:solidFill>
                  <a:srgbClr val="000000"/>
                </a:solidFill>
                <a:latin typeface="Bell MT" panose="02020503060305020303" pitchFamily="18" charset="0"/>
              </a:rPr>
              <a:t>VALIDATION</a:t>
            </a:r>
            <a:endPar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endParaRPr>
          </a:p>
          <a:p>
            <a:pPr marR="0" lvl="0" algn="l" defTabSz="914400" rtl="0" eaLnBrk="1" fontAlgn="auto" latinLnBrk="0" hangingPunct="1">
              <a:lnSpc>
                <a:spcPct val="150000"/>
              </a:lnSpc>
              <a:spcBef>
                <a:spcPts val="1000"/>
              </a:spcBef>
              <a:spcAft>
                <a:spcPts val="0"/>
              </a:spcAft>
              <a:buClrTx/>
              <a:buSzTx/>
              <a:tabLst/>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FINAL OBSERVATIONS</a:t>
            </a:r>
          </a:p>
          <a:p>
            <a:pPr marR="0" lvl="0" algn="l" defTabSz="914400" rtl="0" eaLnBrk="1" fontAlgn="auto" latinLnBrk="0" hangingPunct="1">
              <a:lnSpc>
                <a:spcPct val="150000"/>
              </a:lnSpc>
              <a:spcBef>
                <a:spcPts val="1000"/>
              </a:spcBef>
              <a:spcAft>
                <a:spcPts val="0"/>
              </a:spcAft>
              <a:buClrTx/>
              <a:buSzTx/>
              <a:tabLst/>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Conclusion</a:t>
            </a:r>
            <a:endParaRPr lang="en-US" sz="1100" dirty="0">
              <a:latin typeface="Bell MT" panose="02020503060305020303" pitchFamily="18" charset="0"/>
            </a:endParaRPr>
          </a:p>
        </p:txBody>
      </p:sp>
      <p:pic>
        <p:nvPicPr>
          <p:cNvPr id="12" name="Picture 11">
            <a:extLst>
              <a:ext uri="{FF2B5EF4-FFF2-40B4-BE49-F238E27FC236}">
                <a16:creationId xmlns:a16="http://schemas.microsoft.com/office/drawing/2014/main" id="{C8236C18-6F0B-B4A4-E7D2-71936DDAA6D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46904" y="1124712"/>
            <a:ext cx="6405759" cy="4772234"/>
          </a:xfrm>
          <a:prstGeom prst="rect">
            <a:avLst/>
          </a:prstGeom>
        </p:spPr>
      </p:pic>
      <p:sp>
        <p:nvSpPr>
          <p:cNvPr id="13" name="TextBox 12">
            <a:extLst>
              <a:ext uri="{FF2B5EF4-FFF2-40B4-BE49-F238E27FC236}">
                <a16:creationId xmlns:a16="http://schemas.microsoft.com/office/drawing/2014/main" id="{64D08720-933F-A1E3-A399-FD701A1E7F05}"/>
              </a:ext>
            </a:extLst>
          </p:cNvPr>
          <p:cNvSpPr txBox="1"/>
          <p:nvPr/>
        </p:nvSpPr>
        <p:spPr>
          <a:xfrm>
            <a:off x="4946903" y="2816352"/>
            <a:ext cx="1149097" cy="646331"/>
          </a:xfrm>
          <a:prstGeom prst="rect">
            <a:avLst/>
          </a:prstGeom>
          <a:noFill/>
        </p:spPr>
        <p:txBody>
          <a:bodyPr wrap="square" rtlCol="0">
            <a:spAutoFit/>
          </a:bodyPr>
          <a:lstStyle/>
          <a:p>
            <a:r>
              <a:rPr lang="en-IN" sz="900" dirty="0">
                <a:hlinkClick r:id="rId3" tooltip="https://www.localitytokens.info/roadmap/"/>
              </a:rPr>
              <a:t>This Photo</a:t>
            </a:r>
            <a:r>
              <a:rPr lang="en-IN" sz="900" dirty="0"/>
              <a:t> by Unknown Author is licensed under </a:t>
            </a:r>
            <a:r>
              <a:rPr lang="en-IN" sz="900" dirty="0">
                <a:hlinkClick r:id="rId4" tooltip="https://creativecommons.org/licenses/by-sa/3.0/"/>
              </a:rPr>
              <a:t>CC BY-SA</a:t>
            </a:r>
            <a:endParaRPr lang="en-IN" sz="900" dirty="0"/>
          </a:p>
        </p:txBody>
      </p:sp>
      <p:sp>
        <p:nvSpPr>
          <p:cNvPr id="11" name="Rectangle: Rounded Corners 10">
            <a:extLst>
              <a:ext uri="{FF2B5EF4-FFF2-40B4-BE49-F238E27FC236}">
                <a16:creationId xmlns:a16="http://schemas.microsoft.com/office/drawing/2014/main" id="{7485C19F-F933-F9EF-A9AA-9418CFB867EC}"/>
              </a:ext>
            </a:extLst>
          </p:cNvPr>
          <p:cNvSpPr/>
          <p:nvPr/>
        </p:nvSpPr>
        <p:spPr>
          <a:xfrm>
            <a:off x="4946902" y="2764380"/>
            <a:ext cx="1045029" cy="746449"/>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Footer Placeholder 3">
            <a:extLst>
              <a:ext uri="{FF2B5EF4-FFF2-40B4-BE49-F238E27FC236}">
                <a16:creationId xmlns:a16="http://schemas.microsoft.com/office/drawing/2014/main" id="{B7FA24FB-5C02-231D-DA28-1FCCCDAD8689}"/>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pic>
        <p:nvPicPr>
          <p:cNvPr id="22" name="Picture Placeholder 25" descr="Bacteria cultured in a petri dish for a laboratory or a scientific investigation">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2" name="Slide Number Placeholder 3">
            <a:extLst>
              <a:ext uri="{FF2B5EF4-FFF2-40B4-BE49-F238E27FC236}">
                <a16:creationId xmlns:a16="http://schemas.microsoft.com/office/drawing/2014/main" id="{242E43C3-923B-17CD-80FD-82E082A33F44}"/>
              </a:ext>
            </a:extLst>
          </p:cNvPr>
          <p:cNvSpPr txBox="1">
            <a:spLocks/>
          </p:cNvSpPr>
          <p:nvPr/>
        </p:nvSpPr>
        <p:spPr>
          <a:xfrm>
            <a:off x="420624" y="6019801"/>
            <a:ext cx="457200" cy="184150"/>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5DF2D63-3FF5-D547-96B9-BE9CCD1ABA58}" type="slidenum">
              <a:rPr lang="en-US" sz="1200" smtClean="0">
                <a:solidFill>
                  <a:srgbClr val="BEE4F4"/>
                </a:solidFill>
                <a:latin typeface="+mj-lt"/>
              </a:rPr>
              <a:pPr algn="ctr"/>
              <a:t>20</a:t>
            </a:fld>
            <a:endParaRPr lang="en-US" sz="1200" dirty="0">
              <a:solidFill>
                <a:srgbClr val="BEE4F4"/>
              </a:solidFill>
              <a:latin typeface="+mj-lt"/>
            </a:endParaRPr>
          </a:p>
        </p:txBody>
      </p:sp>
      <p:cxnSp>
        <p:nvCxnSpPr>
          <p:cNvPr id="4" name="Straight Connector 3">
            <a:extLst>
              <a:ext uri="{FF2B5EF4-FFF2-40B4-BE49-F238E27FC236}">
                <a16:creationId xmlns:a16="http://schemas.microsoft.com/office/drawing/2014/main" id="{1B36A4C0-00D2-94FA-EDCE-DDB634E2C3BA}"/>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3">
            <a:extLst>
              <a:ext uri="{FF2B5EF4-FFF2-40B4-BE49-F238E27FC236}">
                <a16:creationId xmlns:a16="http://schemas.microsoft.com/office/drawing/2014/main" id="{ECBC8732-EAB4-89FB-9317-87A2B7A789D3}"/>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Tree>
    <p:extLst>
      <p:ext uri="{BB962C8B-B14F-4D97-AF65-F5344CB8AC3E}">
        <p14:creationId xmlns:p14="http://schemas.microsoft.com/office/powerpoint/2010/main" val="333412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pic>
        <p:nvPicPr>
          <p:cNvPr id="3074" name="Picture 2">
            <a:extLst>
              <a:ext uri="{FF2B5EF4-FFF2-40B4-BE49-F238E27FC236}">
                <a16:creationId xmlns:a16="http://schemas.microsoft.com/office/drawing/2014/main" id="{292FEBA5-A111-48F4-F5BD-B06E21E0B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143" y="4356962"/>
            <a:ext cx="3814082" cy="250103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QUESTIONS?</a:t>
            </a:r>
          </a:p>
        </p:txBody>
      </p:sp>
      <p:sp>
        <p:nvSpPr>
          <p:cNvPr id="8" name="Slide Number Placeholder 3">
            <a:extLst>
              <a:ext uri="{FF2B5EF4-FFF2-40B4-BE49-F238E27FC236}">
                <a16:creationId xmlns:a16="http://schemas.microsoft.com/office/drawing/2014/main" id="{ADC6ED2B-4C30-8EEA-E36B-DBC82B7B3DD5}"/>
              </a:ext>
            </a:extLst>
          </p:cNvPr>
          <p:cNvSpPr txBox="1">
            <a:spLocks/>
          </p:cNvSpPr>
          <p:nvPr/>
        </p:nvSpPr>
        <p:spPr>
          <a:xfrm>
            <a:off x="420624" y="6019801"/>
            <a:ext cx="457200" cy="1841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5DF2D63-3FF5-D547-96B9-BE9CCD1ABA58}" type="slidenum">
              <a:rPr lang="en-US" sz="1200" smtClean="0">
                <a:solidFill>
                  <a:schemeClr val="accent5">
                    <a:lumMod val="75000"/>
                  </a:schemeClr>
                </a:solidFill>
                <a:latin typeface="+mj-lt"/>
              </a:rPr>
              <a:pPr algn="ctr"/>
              <a:t>21</a:t>
            </a:fld>
            <a:endParaRPr lang="en-US" sz="1200" dirty="0">
              <a:solidFill>
                <a:schemeClr val="accent5">
                  <a:lumMod val="75000"/>
                </a:schemeClr>
              </a:solidFill>
              <a:latin typeface="+mj-lt"/>
            </a:endParaRPr>
          </a:p>
        </p:txBody>
      </p:sp>
      <p:cxnSp>
        <p:nvCxnSpPr>
          <p:cNvPr id="10" name="Straight Connector 9">
            <a:extLst>
              <a:ext uri="{FF2B5EF4-FFF2-40B4-BE49-F238E27FC236}">
                <a16:creationId xmlns:a16="http://schemas.microsoft.com/office/drawing/2014/main" id="{9ED0B653-FD2B-B2B4-3380-6E6AB79EC977}"/>
              </a:ext>
            </a:extLst>
          </p:cNvPr>
          <p:cNvCxnSpPr/>
          <p:nvPr/>
        </p:nvCxnSpPr>
        <p:spPr>
          <a:xfrm>
            <a:off x="643812" y="2696544"/>
            <a:ext cx="0" cy="3097763"/>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3">
            <a:extLst>
              <a:ext uri="{FF2B5EF4-FFF2-40B4-BE49-F238E27FC236}">
                <a16:creationId xmlns:a16="http://schemas.microsoft.com/office/drawing/2014/main" id="{AAA84BD7-4CCC-10F7-B06F-350A443A928C}"/>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5">
                    <a:lumMod val="75000"/>
                  </a:schemeClr>
                </a:solidFill>
              </a:rPr>
              <a:t>MOOD SWINGS PREDICTION IN MENTAL HEALTH DATASET</a:t>
            </a:r>
            <a:endParaRPr lang="en-US" dirty="0">
              <a:solidFill>
                <a:schemeClr val="accent5">
                  <a:lumMod val="75000"/>
                </a:schemeClr>
              </a:solidFill>
            </a:endParaRPr>
          </a:p>
        </p:txBody>
      </p:sp>
    </p:spTree>
    <p:extLst>
      <p:ext uri="{BB962C8B-B14F-4D97-AF65-F5344CB8AC3E}">
        <p14:creationId xmlns:p14="http://schemas.microsoft.com/office/powerpoint/2010/main" val="296163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dirty="0"/>
          </a:p>
        </p:txBody>
      </p:sp>
      <p:pic>
        <p:nvPicPr>
          <p:cNvPr id="7" name="Picture Placeholder 6" descr="Pipette over three glass jars">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4498975" y="2276669"/>
            <a:ext cx="7500192" cy="4394719"/>
          </a:xfrm>
        </p:spPr>
        <p:txBody>
          <a:bodyPr/>
          <a:lstStyle/>
          <a:p>
            <a:pPr marL="285750" indent="-285750">
              <a:lnSpc>
                <a:spcPts val="2400"/>
              </a:lnSpc>
              <a:buFont typeface="Arial" panose="020B0604020202020204" pitchFamily="34" charset="0"/>
              <a:buChar char="•"/>
            </a:pPr>
            <a:r>
              <a:rPr lang="en-US" sz="1600" spc="0" dirty="0">
                <a:latin typeface="Bell MT" panose="02020503060305020303" pitchFamily="18" charset="0"/>
                <a:ea typeface="+mn-lt"/>
                <a:cs typeface="+mn-lt"/>
              </a:rPr>
              <a:t>Mood swings are a significant symptom in many mental health conditions, including major depressive disorder, bipolar disorder, and borderline personality disorder. Their abrupt and frequently unanticipated nature makes accurate prediction and prompt diagnosis crucial for effective management and treatment.</a:t>
            </a:r>
          </a:p>
          <a:p>
            <a:pPr marL="285750" indent="-285750">
              <a:lnSpc>
                <a:spcPts val="2400"/>
              </a:lnSpc>
              <a:buFont typeface="Arial" panose="020B0604020202020204" pitchFamily="34" charset="0"/>
              <a:buChar char="•"/>
            </a:pPr>
            <a:endParaRPr lang="en-US" sz="1600" spc="0" dirty="0">
              <a:latin typeface="Bell MT" panose="02020503060305020303" pitchFamily="18" charset="0"/>
              <a:ea typeface="+mn-lt"/>
              <a:cs typeface="+mn-lt"/>
            </a:endParaRPr>
          </a:p>
          <a:p>
            <a:pPr marL="285750" indent="-285750">
              <a:lnSpc>
                <a:spcPts val="2400"/>
              </a:lnSpc>
              <a:buFont typeface="Arial" panose="020B0604020202020204" pitchFamily="34" charset="0"/>
              <a:buChar char="•"/>
            </a:pPr>
            <a:r>
              <a:rPr lang="en-US" sz="1600" spc="0" dirty="0">
                <a:latin typeface="Bell MT" panose="02020503060305020303" pitchFamily="18" charset="0"/>
                <a:ea typeface="+mn-lt"/>
                <a:cs typeface="+mn-lt"/>
              </a:rPr>
              <a:t>Traditional methods for diagnosing mood swings often depend on subjective self-reports and professional observations, which may not consistently capture the dynamic and complex nature of mood fluctuations.</a:t>
            </a:r>
          </a:p>
          <a:p>
            <a:pPr>
              <a:lnSpc>
                <a:spcPts val="2400"/>
              </a:lnSpc>
            </a:pPr>
            <a:endParaRPr lang="en-US" sz="1600" spc="0" dirty="0">
              <a:latin typeface="Bell MT" panose="02020503060305020303" pitchFamily="18" charset="0"/>
              <a:ea typeface="+mn-lt"/>
              <a:cs typeface="+mn-lt"/>
            </a:endParaRPr>
          </a:p>
          <a:p>
            <a:pPr marL="285750" indent="-285750">
              <a:lnSpc>
                <a:spcPts val="2400"/>
              </a:lnSpc>
              <a:buFont typeface="Arial" panose="020B0604020202020204" pitchFamily="34" charset="0"/>
              <a:buChar char="•"/>
            </a:pPr>
            <a:r>
              <a:rPr lang="en-US" sz="1600" spc="0" dirty="0">
                <a:latin typeface="Bell MT" panose="02020503060305020303" pitchFamily="18" charset="0"/>
                <a:ea typeface="+mn-lt"/>
                <a:cs typeface="+mn-lt"/>
              </a:rPr>
              <a:t>The integration of machine learning in healthcare opens new avenues for improving diagnostic accuracy and intervention strategies. Machine learning's ability to process large datasets and detect intricate patterns offers a promising method for understanding and forecasting mood swings based on empirical data.</a:t>
            </a:r>
            <a:endParaRPr lang="en-US" sz="1600" dirty="0">
              <a:latin typeface="Bell MT" panose="02020503060305020303" pitchFamily="18" charset="0"/>
              <a:ea typeface="+mn-lt"/>
              <a:cs typeface="+mn-lt"/>
            </a:endParaRPr>
          </a:p>
        </p:txBody>
      </p:sp>
      <p:sp>
        <p:nvSpPr>
          <p:cNvPr id="10" name="Footer Placeholder 3">
            <a:extLst>
              <a:ext uri="{FF2B5EF4-FFF2-40B4-BE49-F238E27FC236}">
                <a16:creationId xmlns:a16="http://schemas.microsoft.com/office/drawing/2014/main" id="{CEEBDEFA-F20E-6464-8062-40DCB7A166A6}"/>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MOOD SWINGS PREDICTION IN MENTAL HEALTH DATASET</a:t>
            </a:r>
            <a:endParaRPr lang="en-US" dirty="0">
              <a:solidFill>
                <a:schemeClr val="bg1"/>
              </a:solidFill>
            </a:endParaRPr>
          </a:p>
        </p:txBody>
      </p:sp>
    </p:spTree>
    <p:extLst>
      <p:ext uri="{BB962C8B-B14F-4D97-AF65-F5344CB8AC3E}">
        <p14:creationId xmlns:p14="http://schemas.microsoft.com/office/powerpoint/2010/main" val="2810133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24CB56-834B-738F-F2F9-0CEBA39E2BEC}"/>
              </a:ext>
            </a:extLst>
          </p:cNvPr>
          <p:cNvSpPr>
            <a:spLocks noGrp="1"/>
          </p:cNvSpPr>
          <p:nvPr>
            <p:ph type="title"/>
          </p:nvPr>
        </p:nvSpPr>
        <p:spPr/>
        <p:txBody>
          <a:bodyPr/>
          <a:lstStyle/>
          <a:p>
            <a:r>
              <a:rPr lang="en-IN" b="0" i="0" dirty="0">
                <a:solidFill>
                  <a:srgbClr val="0D0D0D"/>
                </a:solidFill>
                <a:effectLst/>
                <a:latin typeface="Söhne"/>
              </a:rPr>
              <a:t>OUR</a:t>
            </a:r>
            <a:br>
              <a:rPr lang="en-IN" b="0" i="0" dirty="0">
                <a:solidFill>
                  <a:srgbClr val="0D0D0D"/>
                </a:solidFill>
                <a:effectLst/>
                <a:latin typeface="Söhne"/>
              </a:rPr>
            </a:br>
            <a:r>
              <a:rPr lang="en-IN" b="0" i="0" dirty="0">
                <a:solidFill>
                  <a:srgbClr val="0D0D0D"/>
                </a:solidFill>
                <a:effectLst/>
                <a:latin typeface="Söhne"/>
              </a:rPr>
              <a:t>APPROACH</a:t>
            </a:r>
            <a:endParaRPr lang="en-IN" dirty="0"/>
          </a:p>
        </p:txBody>
      </p:sp>
      <p:pic>
        <p:nvPicPr>
          <p:cNvPr id="46" name="Picture Placeholder 45" descr="Silver metal newtons cradle">
            <a:extLst>
              <a:ext uri="{FF2B5EF4-FFF2-40B4-BE49-F238E27FC236}">
                <a16:creationId xmlns:a16="http://schemas.microsoft.com/office/drawing/2014/main" id="{1AEB2E84-B928-01E0-C634-CC8E7409EA30}"/>
              </a:ext>
            </a:extLst>
          </p:cNvPr>
          <p:cNvPicPr>
            <a:picLocks noGrp="1" noChangeAspect="1"/>
          </p:cNvPicPr>
          <p:nvPr>
            <p:ph type="pic" sz="quarter" idx="18"/>
          </p:nvPr>
        </p:nvPicPr>
        <p:blipFill rotWithShape="1">
          <a:blip r:embed="rId4"/>
          <a:srcRect l="4783" t="-386" r="30772" b="16536"/>
          <a:stretch/>
        </p:blipFill>
        <p:spPr>
          <a:xfrm>
            <a:off x="5330825" y="2971800"/>
            <a:ext cx="914400" cy="914399"/>
          </a:xfrm>
          <a:ln>
            <a:solidFill>
              <a:schemeClr val="tx1"/>
            </a:solidFill>
          </a:ln>
        </p:spPr>
      </p:pic>
      <p:pic>
        <p:nvPicPr>
          <p:cNvPr id="48" name="Picture Placeholder 47" descr="Person using iPad">
            <a:extLst>
              <a:ext uri="{FF2B5EF4-FFF2-40B4-BE49-F238E27FC236}">
                <a16:creationId xmlns:a16="http://schemas.microsoft.com/office/drawing/2014/main" id="{2BD62A7E-A8E0-773E-3277-82B1BF1E318C}"/>
              </a:ext>
            </a:extLst>
          </p:cNvPr>
          <p:cNvPicPr>
            <a:picLocks noGrp="1" noChangeAspect="1"/>
          </p:cNvPicPr>
          <p:nvPr>
            <p:ph type="pic" sz="quarter" idx="19"/>
          </p:nvPr>
        </p:nvPicPr>
        <p:blipFill rotWithShape="1">
          <a:blip r:embed="rId5"/>
          <a:srcRect l="22081" t="1858" r="11186" b="-1858"/>
          <a:stretch/>
        </p:blipFill>
        <p:spPr>
          <a:xfrm>
            <a:off x="5330825" y="5166360"/>
            <a:ext cx="914400" cy="914400"/>
          </a:xfrm>
        </p:spPr>
      </p:pic>
      <p:sp>
        <p:nvSpPr>
          <p:cNvPr id="27" name="Content Placeholder 9">
            <a:extLst>
              <a:ext uri="{FF2B5EF4-FFF2-40B4-BE49-F238E27FC236}">
                <a16:creationId xmlns:a16="http://schemas.microsoft.com/office/drawing/2014/main" id="{7953F98C-6455-A754-1C0E-3C931ABFE38D}"/>
              </a:ext>
            </a:extLst>
          </p:cNvPr>
          <p:cNvSpPr>
            <a:spLocks noGrp="1"/>
          </p:cNvSpPr>
          <p:nvPr>
            <p:ph sz="half" idx="2"/>
          </p:nvPr>
        </p:nvSpPr>
        <p:spPr>
          <a:xfrm>
            <a:off x="6419464" y="290153"/>
            <a:ext cx="5654350" cy="6180842"/>
          </a:xfrm>
        </p:spPr>
        <p:txBody>
          <a:bodyPr/>
          <a:lstStyle/>
          <a:p>
            <a:pPr marL="285750" indent="-285750">
              <a:buFont typeface="Wingdings" panose="05000000000000000000" pitchFamily="2" charset="2"/>
              <a:buChar char="q"/>
            </a:pPr>
            <a:r>
              <a:rPr lang="en-US" sz="1600" dirty="0">
                <a:solidFill>
                  <a:srgbClr val="0D0D0D"/>
                </a:solidFill>
                <a:latin typeface="Bell MT" panose="02020503060305020303" pitchFamily="18" charset="0"/>
              </a:rPr>
              <a:t>We utilized data from the Mental Health Dataset, available on Kaggle at </a:t>
            </a:r>
            <a:r>
              <a:rPr lang="en-US" sz="1600" dirty="0">
                <a:solidFill>
                  <a:srgbClr val="0D0D0D"/>
                </a:solidFill>
                <a:latin typeface="Bell MT" panose="02020503060305020303" pitchFamily="18" charset="0"/>
                <a:hlinkClick r:id="rId6"/>
              </a:rPr>
              <a:t>https://www.kaggle.com/datasets/bhavikjikadara/mental-health-dataset</a:t>
            </a:r>
            <a:r>
              <a:rPr lang="en-US" sz="1600" dirty="0">
                <a:solidFill>
                  <a:srgbClr val="0D0D0D"/>
                </a:solidFill>
                <a:latin typeface="Bell MT" panose="02020503060305020303" pitchFamily="18" charset="0"/>
              </a:rPr>
              <a:t>, a comprehensive source of self-reported mental health markers and demographic information, to predict mood swings in various mental health conditions.</a:t>
            </a:r>
          </a:p>
          <a:p>
            <a:pPr marL="285750" indent="-285750">
              <a:buFont typeface="Wingdings" panose="05000000000000000000" pitchFamily="2" charset="2"/>
              <a:buChar char="q"/>
            </a:pPr>
            <a:r>
              <a:rPr lang="en-US" sz="1600" b="1" dirty="0">
                <a:solidFill>
                  <a:srgbClr val="0D0D0D"/>
                </a:solidFill>
                <a:latin typeface="Bell MT" panose="02020503060305020303" pitchFamily="18" charset="0"/>
              </a:rPr>
              <a:t>Key Objectives:</a:t>
            </a:r>
          </a:p>
          <a:p>
            <a:pPr marL="514350" lvl="1" indent="-285750">
              <a:buFont typeface="Wingdings" panose="05000000000000000000" pitchFamily="2" charset="2"/>
              <a:buChar char="§"/>
            </a:pPr>
            <a:r>
              <a:rPr lang="en-US" sz="1600" dirty="0">
                <a:solidFill>
                  <a:srgbClr val="0D0D0D"/>
                </a:solidFill>
                <a:latin typeface="Bell MT" panose="02020503060305020303" pitchFamily="18" charset="0"/>
              </a:rPr>
              <a:t>Develop and evaluate a machine learning model capable of predicting mood swings by analyzing a comprehensive Mental Health Dataset, bridging the gap between traditional subjective assessment methods and objective, data-driven approaches.</a:t>
            </a:r>
          </a:p>
          <a:p>
            <a:pPr marL="285750" indent="-285750">
              <a:buFont typeface="Wingdings" panose="05000000000000000000" pitchFamily="2" charset="2"/>
              <a:buChar char="q"/>
            </a:pPr>
            <a:r>
              <a:rPr lang="en-US" sz="1600" b="1" dirty="0">
                <a:solidFill>
                  <a:srgbClr val="0D0D0D"/>
                </a:solidFill>
                <a:latin typeface="Bell MT" panose="02020503060305020303" pitchFamily="18" charset="0"/>
              </a:rPr>
              <a:t>Model Structure:</a:t>
            </a:r>
          </a:p>
          <a:p>
            <a:pPr marL="514350" lvl="1" indent="-285750">
              <a:buFont typeface="Wingdings" panose="05000000000000000000" pitchFamily="2" charset="2"/>
              <a:buChar char="§"/>
            </a:pPr>
            <a:r>
              <a:rPr lang="en-US" sz="1600" dirty="0">
                <a:solidFill>
                  <a:srgbClr val="0D0D0D"/>
                </a:solidFill>
                <a:latin typeface="Bell MT" panose="02020503060305020303" pitchFamily="18" charset="0"/>
              </a:rPr>
              <a:t>Engage in feature engineering to identify and construct relevant features with strong predictive power for mood fluctuations.</a:t>
            </a:r>
          </a:p>
          <a:p>
            <a:pPr marL="514350" lvl="1" indent="-285750">
              <a:buFont typeface="Wingdings" panose="05000000000000000000" pitchFamily="2" charset="2"/>
              <a:buChar char="§"/>
            </a:pPr>
            <a:r>
              <a:rPr lang="en-US" sz="1600" dirty="0">
                <a:solidFill>
                  <a:srgbClr val="0D0D0D"/>
                </a:solidFill>
                <a:latin typeface="Bell MT" panose="02020503060305020303" pitchFamily="18" charset="0"/>
              </a:rPr>
              <a:t>Tested different base classifiers, including </a:t>
            </a:r>
            <a:r>
              <a:rPr lang="en-US" sz="1600" dirty="0" err="1">
                <a:solidFill>
                  <a:srgbClr val="0D0D0D"/>
                </a:solidFill>
                <a:latin typeface="Bell MT" panose="02020503060305020303" pitchFamily="18" charset="0"/>
              </a:rPr>
              <a:t>LinearSVC</a:t>
            </a:r>
            <a:r>
              <a:rPr lang="en-US" sz="1600" dirty="0">
                <a:solidFill>
                  <a:srgbClr val="0D0D0D"/>
                </a:solidFill>
                <a:latin typeface="Bell MT" panose="02020503060305020303" pitchFamily="18" charset="0"/>
              </a:rPr>
              <a:t>, Logistic Regression, Naive Bayes (NB), Random Forest (RF), and </a:t>
            </a:r>
            <a:r>
              <a:rPr lang="en-US" sz="1600" dirty="0" err="1">
                <a:solidFill>
                  <a:srgbClr val="0D0D0D"/>
                </a:solidFill>
                <a:latin typeface="Bell MT" panose="02020503060305020303" pitchFamily="18" charset="0"/>
              </a:rPr>
              <a:t>XGBoost</a:t>
            </a:r>
            <a:r>
              <a:rPr lang="en-US" sz="1600" dirty="0">
                <a:solidFill>
                  <a:srgbClr val="0D0D0D"/>
                </a:solidFill>
                <a:latin typeface="Bell MT" panose="02020503060305020303" pitchFamily="18" charset="0"/>
              </a:rPr>
              <a:t>.</a:t>
            </a:r>
          </a:p>
          <a:p>
            <a:pPr marL="285750" indent="-285750">
              <a:buFont typeface="Wingdings" panose="05000000000000000000" pitchFamily="2" charset="2"/>
              <a:buChar char="q"/>
            </a:pPr>
            <a:r>
              <a:rPr lang="en-US" sz="1600" b="1" dirty="0">
                <a:solidFill>
                  <a:srgbClr val="0D0D0D"/>
                </a:solidFill>
                <a:latin typeface="Bell MT" panose="02020503060305020303" pitchFamily="18" charset="0"/>
              </a:rPr>
              <a:t>Approach to Model Selection:</a:t>
            </a:r>
          </a:p>
          <a:p>
            <a:pPr marL="571500" lvl="1" indent="-342900">
              <a:buFont typeface="Wingdings" panose="05000000000000000000" pitchFamily="2" charset="2"/>
              <a:buChar char="§"/>
            </a:pPr>
            <a:r>
              <a:rPr lang="en-US" sz="1600" dirty="0">
                <a:solidFill>
                  <a:srgbClr val="0D0D0D"/>
                </a:solidFill>
                <a:latin typeface="Bell MT" panose="02020503060305020303" pitchFamily="18" charset="0"/>
              </a:rPr>
              <a:t>Compared base classifiers to find the best model for our specific predictions.</a:t>
            </a:r>
          </a:p>
          <a:p>
            <a:pPr marL="571500" lvl="1" indent="-342900">
              <a:buFont typeface="Wingdings" panose="05000000000000000000" pitchFamily="2" charset="2"/>
              <a:buChar char="§"/>
            </a:pPr>
            <a:r>
              <a:rPr lang="en-US" sz="1600" dirty="0">
                <a:solidFill>
                  <a:srgbClr val="0D0D0D"/>
                </a:solidFill>
                <a:latin typeface="Bell MT" panose="02020503060305020303" pitchFamily="18" charset="0"/>
              </a:rPr>
              <a:t>Considered metrics like accuracy, precision, and recall to evaluate model performance.</a:t>
            </a:r>
            <a:endParaRPr lang="en-IN" sz="1600" dirty="0">
              <a:latin typeface="Bell MT" panose="02020503060305020303" pitchFamily="18" charset="0"/>
            </a:endParaRPr>
          </a:p>
        </p:txBody>
      </p:sp>
      <p:pic>
        <p:nvPicPr>
          <p:cNvPr id="31" name="Video 29" title="Person In A Lab">
            <a:hlinkClick r:id="" action="ppaction://media"/>
            <a:extLst>
              <a:ext uri="{FF2B5EF4-FFF2-40B4-BE49-F238E27FC236}">
                <a16:creationId xmlns:a16="http://schemas.microsoft.com/office/drawing/2014/main" id="{E2E2F7D9-8472-84A6-E9CD-A47D799207D0}"/>
              </a:ext>
            </a:extLst>
          </p:cNvPr>
          <p:cNvPicPr>
            <a:picLocks noGrp="1" noChangeAspect="1"/>
          </p:cNvPicPr>
          <p:nvPr>
            <p:ph type="pic" sz="quarter" idx="14"/>
            <a:videoFile r:link="rId2"/>
            <p:extLst>
              <p:ext uri="{DAA4B4D4-6D71-4841-9C94-3DE7FCFB9230}">
                <p14:media xmlns:p14="http://schemas.microsoft.com/office/powerpoint/2010/main" r:embed="rId1"/>
              </p:ext>
            </p:extLst>
          </p:nvPr>
        </p:nvPicPr>
        <p:blipFill>
          <a:blip r:embed="rId7"/>
          <a:srcRect l="21875" r="21875"/>
          <a:stretch>
            <a:fillRect/>
          </a:stretch>
        </p:blipFill>
        <p:spPr>
          <a:xfrm>
            <a:off x="1298575" y="538127"/>
            <a:ext cx="3200400" cy="3200400"/>
          </a:xfrm>
          <a:prstGeom prst="round2DiagRect">
            <a:avLst>
              <a:gd name="adj1" fmla="val 0"/>
              <a:gd name="adj2" fmla="val 26531"/>
            </a:avLst>
          </a:prstGeom>
        </p:spPr>
      </p:pic>
      <p:pic>
        <p:nvPicPr>
          <p:cNvPr id="44" name="Picture Placeholder 43" descr="Question mark against red wall">
            <a:extLst>
              <a:ext uri="{FF2B5EF4-FFF2-40B4-BE49-F238E27FC236}">
                <a16:creationId xmlns:a16="http://schemas.microsoft.com/office/drawing/2014/main" id="{F78410C2-6AA7-B0CA-E9A5-F14C05D7257F}"/>
              </a:ext>
            </a:extLst>
          </p:cNvPr>
          <p:cNvPicPr>
            <a:picLocks noGrp="1" noChangeAspect="1"/>
          </p:cNvPicPr>
          <p:nvPr>
            <p:ph type="pic" sz="quarter" idx="17"/>
          </p:nvPr>
        </p:nvPicPr>
        <p:blipFill rotWithShape="1">
          <a:blip r:embed="rId8"/>
          <a:srcRect l="39542" t="83" r="8" b="-83"/>
          <a:stretch/>
        </p:blipFill>
        <p:spPr>
          <a:xfrm>
            <a:off x="5330825" y="777239"/>
            <a:ext cx="914400" cy="914400"/>
          </a:xfrm>
          <a:prstGeom prst="rect">
            <a:avLst/>
          </a:prstGeom>
        </p:spPr>
      </p:pic>
      <p:sp>
        <p:nvSpPr>
          <p:cNvPr id="2" name="Slide Number Placeholder 3">
            <a:extLst>
              <a:ext uri="{FF2B5EF4-FFF2-40B4-BE49-F238E27FC236}">
                <a16:creationId xmlns:a16="http://schemas.microsoft.com/office/drawing/2014/main" id="{02EC4CFB-705A-F03B-5955-A08AC2DAFA2F}"/>
              </a:ext>
            </a:extLst>
          </p:cNvPr>
          <p:cNvSpPr>
            <a:spLocks noGrp="1"/>
          </p:cNvSpPr>
          <p:nvPr>
            <p:ph type="sldNum" sz="quarter" idx="11"/>
          </p:nvPr>
        </p:nvSpPr>
        <p:spPr>
          <a:xfrm>
            <a:off x="420624" y="6019801"/>
            <a:ext cx="457200" cy="184150"/>
          </a:xfrm>
        </p:spPr>
        <p:txBody>
          <a:bodyPr/>
          <a:lstStyle/>
          <a:p>
            <a:fld id="{75DF2D63-3FF5-D547-96B9-BE9CCD1ABA58}" type="slidenum">
              <a:rPr lang="en-US" smtClean="0"/>
              <a:pPr/>
              <a:t>4</a:t>
            </a:fld>
            <a:endParaRPr lang="en-US" dirty="0"/>
          </a:p>
        </p:txBody>
      </p:sp>
      <p:sp>
        <p:nvSpPr>
          <p:cNvPr id="3" name="Footer Placeholder 3">
            <a:extLst>
              <a:ext uri="{FF2B5EF4-FFF2-40B4-BE49-F238E27FC236}">
                <a16:creationId xmlns:a16="http://schemas.microsoft.com/office/drawing/2014/main" id="{67DAA17A-0ED3-68BA-2B0E-046958961713}"/>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Tree>
    <p:extLst>
      <p:ext uri="{BB962C8B-B14F-4D97-AF65-F5344CB8AC3E}">
        <p14:creationId xmlns:p14="http://schemas.microsoft.com/office/powerpoint/2010/main" val="375673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597"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1"/>
                                        </p:tgtEl>
                                      </p:cBhvr>
                                    </p:cmd>
                                  </p:childTnLst>
                                </p:cTn>
                              </p:par>
                            </p:childTnLst>
                          </p:cTn>
                        </p:par>
                      </p:childTnLst>
                    </p:cTn>
                  </p:par>
                </p:childTnLst>
              </p:cTn>
              <p:nextCondLst>
                <p:cond evt="onClick" delay="0">
                  <p:tgtEl>
                    <p:spTgt spid="31"/>
                  </p:tgtEl>
                </p:cond>
              </p:nextCondLst>
            </p:seq>
            <p:video>
              <p:cMediaNode vol="80000" mute="1">
                <p:cTn id="12" repeatCount="indefinite" fill="hold" display="0">
                  <p:stCondLst>
                    <p:cond delay="indefinite"/>
                  </p:stCondLst>
                </p:cTn>
                <p:tgtEl>
                  <p:spTgt spid="3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2" title="Circling Molecule">
            <a:hlinkClick r:id="" action="ppaction://media"/>
            <a:extLst>
              <a:ext uri="{FF2B5EF4-FFF2-40B4-BE49-F238E27FC236}">
                <a16:creationId xmlns:a16="http://schemas.microsoft.com/office/drawing/2014/main" id="{473F0131-9B90-61AC-1621-A21222E88D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Experiment results and Discussion</a:t>
            </a:r>
          </a:p>
        </p:txBody>
      </p:sp>
      <p:sp>
        <p:nvSpPr>
          <p:cNvPr id="8" name="Slide Number Placeholder 3">
            <a:extLst>
              <a:ext uri="{FF2B5EF4-FFF2-40B4-BE49-F238E27FC236}">
                <a16:creationId xmlns:a16="http://schemas.microsoft.com/office/drawing/2014/main" id="{ADC6ED2B-4C30-8EEA-E36B-DBC82B7B3DD5}"/>
              </a:ext>
            </a:extLst>
          </p:cNvPr>
          <p:cNvSpPr txBox="1">
            <a:spLocks/>
          </p:cNvSpPr>
          <p:nvPr/>
        </p:nvSpPr>
        <p:spPr>
          <a:xfrm>
            <a:off x="420624" y="6019801"/>
            <a:ext cx="457200" cy="1841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5DF2D63-3FF5-D547-96B9-BE9CCD1ABA58}" type="slidenum">
              <a:rPr lang="en-US" sz="1200" smtClean="0">
                <a:solidFill>
                  <a:schemeClr val="accent5">
                    <a:lumMod val="75000"/>
                  </a:schemeClr>
                </a:solidFill>
                <a:latin typeface="+mj-lt"/>
              </a:rPr>
              <a:pPr algn="ctr"/>
              <a:t>5</a:t>
            </a:fld>
            <a:endParaRPr lang="en-US" sz="1200" dirty="0">
              <a:solidFill>
                <a:schemeClr val="accent5">
                  <a:lumMod val="75000"/>
                </a:schemeClr>
              </a:solidFill>
              <a:latin typeface="+mj-lt"/>
            </a:endParaRPr>
          </a:p>
        </p:txBody>
      </p:sp>
      <p:cxnSp>
        <p:nvCxnSpPr>
          <p:cNvPr id="10" name="Straight Connector 9">
            <a:extLst>
              <a:ext uri="{FF2B5EF4-FFF2-40B4-BE49-F238E27FC236}">
                <a16:creationId xmlns:a16="http://schemas.microsoft.com/office/drawing/2014/main" id="{9ED0B653-FD2B-B2B4-3380-6E6AB79EC977}"/>
              </a:ext>
            </a:extLst>
          </p:cNvPr>
          <p:cNvCxnSpPr/>
          <p:nvPr/>
        </p:nvCxnSpPr>
        <p:spPr>
          <a:xfrm>
            <a:off x="643812" y="2696544"/>
            <a:ext cx="0" cy="3097763"/>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F21E0F-E6DC-A3DE-1E6F-DB8DC83DFD99}"/>
              </a:ext>
            </a:extLst>
          </p:cNvPr>
          <p:cNvSpPr txBox="1"/>
          <p:nvPr/>
        </p:nvSpPr>
        <p:spPr>
          <a:xfrm>
            <a:off x="1520952" y="4444198"/>
            <a:ext cx="9143999" cy="923330"/>
          </a:xfrm>
          <a:prstGeom prst="rect">
            <a:avLst/>
          </a:prstGeom>
          <a:noFill/>
        </p:spPr>
        <p:txBody>
          <a:bodyPr wrap="square">
            <a:spAutoFit/>
          </a:bodyPr>
          <a:lstStyle/>
          <a:p>
            <a:pPr algn="ctr"/>
            <a:r>
              <a:rPr lang="en-US" b="1" i="0" dirty="0">
                <a:solidFill>
                  <a:srgbClr val="0D0D0D"/>
                </a:solidFill>
                <a:effectLst/>
                <a:latin typeface="Bell MT" panose="02020503060305020303" pitchFamily="18" charset="0"/>
              </a:rPr>
              <a:t>Objective:</a:t>
            </a:r>
            <a:endParaRPr lang="en-US" b="0" i="0" dirty="0">
              <a:solidFill>
                <a:srgbClr val="0D0D0D"/>
              </a:solidFill>
              <a:effectLst/>
              <a:latin typeface="Bell MT" panose="02020503060305020303" pitchFamily="18" charset="0"/>
            </a:endParaRPr>
          </a:p>
          <a:p>
            <a:pPr algn="ctr"/>
            <a:r>
              <a:rPr lang="en-US" b="0" i="0" dirty="0">
                <a:solidFill>
                  <a:srgbClr val="0D0D0D"/>
                </a:solidFill>
                <a:effectLst/>
                <a:latin typeface="Bell MT" panose="02020503060305020303" pitchFamily="18" charset="0"/>
              </a:rPr>
              <a:t>Develop a robust model that enhances Mood Swings Prediction by leveraging Multi-Output Classification techniques.</a:t>
            </a:r>
          </a:p>
        </p:txBody>
      </p:sp>
      <p:sp>
        <p:nvSpPr>
          <p:cNvPr id="4" name="Footer Placeholder 3">
            <a:extLst>
              <a:ext uri="{FF2B5EF4-FFF2-40B4-BE49-F238E27FC236}">
                <a16:creationId xmlns:a16="http://schemas.microsoft.com/office/drawing/2014/main" id="{7B2E8999-D927-12BC-483A-F851379F617F}"/>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5">
                    <a:lumMod val="75000"/>
                  </a:schemeClr>
                </a:solidFill>
              </a:rPr>
              <a:t>MOOD SWINGS PREDICTION IN MENTAL HEALTH DATASET</a:t>
            </a:r>
            <a:endParaRPr lang="en-US" dirty="0">
              <a:solidFill>
                <a:schemeClr val="accent5">
                  <a:lumMod val="75000"/>
                </a:schemeClr>
              </a:solidFill>
            </a:endParaRPr>
          </a:p>
        </p:txBody>
      </p:sp>
    </p:spTree>
    <p:extLst>
      <p:ext uri="{BB962C8B-B14F-4D97-AF65-F5344CB8AC3E}">
        <p14:creationId xmlns:p14="http://schemas.microsoft.com/office/powerpoint/2010/main" val="292441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dirty="0"/>
              <a:t>Proposed Approach Overview</a:t>
            </a:r>
          </a:p>
        </p:txBody>
      </p:sp>
      <p:sp>
        <p:nvSpPr>
          <p:cNvPr id="6" name="Text Placeholder 5">
            <a:extLst>
              <a:ext uri="{FF2B5EF4-FFF2-40B4-BE49-F238E27FC236}">
                <a16:creationId xmlns:a16="http://schemas.microsoft.com/office/drawing/2014/main" id="{8A56D8AC-E390-DBD3-E5E6-5C36EE1E422A}"/>
              </a:ext>
            </a:extLst>
          </p:cNvPr>
          <p:cNvSpPr>
            <a:spLocks noGrp="1"/>
          </p:cNvSpPr>
          <p:nvPr>
            <p:ph type="body" sz="quarter" idx="16"/>
          </p:nvPr>
        </p:nvSpPr>
        <p:spPr>
          <a:xfrm>
            <a:off x="1298448" y="2441448"/>
            <a:ext cx="1817976" cy="758952"/>
          </a:xfrm>
        </p:spPr>
        <p:txBody>
          <a:bodyPr/>
          <a:lstStyle/>
          <a:p>
            <a:r>
              <a:rPr lang="en-US" dirty="0"/>
              <a:t>Data CLEANING AND Preprocessing</a:t>
            </a:r>
          </a:p>
        </p:txBody>
      </p:sp>
      <p:sp>
        <p:nvSpPr>
          <p:cNvPr id="7" name="Text Placeholder 6">
            <a:extLst>
              <a:ext uri="{FF2B5EF4-FFF2-40B4-BE49-F238E27FC236}">
                <a16:creationId xmlns:a16="http://schemas.microsoft.com/office/drawing/2014/main" id="{E09179A7-F937-7895-8FC1-19E3BCFE6A3B}"/>
              </a:ext>
            </a:extLst>
          </p:cNvPr>
          <p:cNvSpPr>
            <a:spLocks noGrp="1"/>
          </p:cNvSpPr>
          <p:nvPr>
            <p:ph type="body" sz="quarter" idx="17"/>
          </p:nvPr>
        </p:nvSpPr>
        <p:spPr/>
        <p:txBody>
          <a:bodyPr/>
          <a:lstStyle/>
          <a:p>
            <a:pPr algn="l"/>
            <a:r>
              <a:rPr lang="en-US" b="0" i="0" dirty="0">
                <a:solidFill>
                  <a:srgbClr val="0D0D0D"/>
                </a:solidFill>
                <a:effectLst/>
                <a:latin typeface="Bell MT" panose="02020503060305020303" pitchFamily="18" charset="0"/>
              </a:rPr>
              <a:t>Clean and standardize Mental Health dataset for analysis.</a:t>
            </a:r>
          </a:p>
        </p:txBody>
      </p:sp>
      <p:sp>
        <p:nvSpPr>
          <p:cNvPr id="8" name="Text Placeholder 7">
            <a:extLst>
              <a:ext uri="{FF2B5EF4-FFF2-40B4-BE49-F238E27FC236}">
                <a16:creationId xmlns:a16="http://schemas.microsoft.com/office/drawing/2014/main" id="{55462C4A-E218-EEFA-1C3B-FC78BE890049}"/>
              </a:ext>
            </a:extLst>
          </p:cNvPr>
          <p:cNvSpPr>
            <a:spLocks noGrp="1"/>
          </p:cNvSpPr>
          <p:nvPr>
            <p:ph type="body" sz="quarter" idx="18"/>
          </p:nvPr>
        </p:nvSpPr>
        <p:spPr>
          <a:xfrm>
            <a:off x="3383279" y="2441448"/>
            <a:ext cx="1561945" cy="758952"/>
          </a:xfrm>
        </p:spPr>
        <p:txBody>
          <a:bodyPr/>
          <a:lstStyle/>
          <a:p>
            <a:r>
              <a:rPr lang="en-US" dirty="0"/>
              <a:t>EXPLORATORY DATA ANALYSIS</a:t>
            </a:r>
          </a:p>
        </p:txBody>
      </p:sp>
      <p:sp>
        <p:nvSpPr>
          <p:cNvPr id="9" name="Text Placeholder 8">
            <a:extLst>
              <a:ext uri="{FF2B5EF4-FFF2-40B4-BE49-F238E27FC236}">
                <a16:creationId xmlns:a16="http://schemas.microsoft.com/office/drawing/2014/main" id="{54E48D88-9438-AF74-9E7B-54985E0231C6}"/>
              </a:ext>
            </a:extLst>
          </p:cNvPr>
          <p:cNvSpPr>
            <a:spLocks noGrp="1"/>
          </p:cNvSpPr>
          <p:nvPr>
            <p:ph type="body" sz="quarter" idx="19"/>
          </p:nvPr>
        </p:nvSpPr>
        <p:spPr/>
        <p:txBody>
          <a:bodyPr/>
          <a:lstStyle/>
          <a:p>
            <a:pPr algn="l"/>
            <a:r>
              <a:rPr lang="en-US" b="0" i="0" dirty="0">
                <a:solidFill>
                  <a:srgbClr val="0D0D0D"/>
                </a:solidFill>
                <a:effectLst/>
                <a:latin typeface="Bell MT" panose="02020503060305020303" pitchFamily="18" charset="0"/>
              </a:rPr>
              <a:t>Identify patterns and potential indicators in the data that correlate with mood swings.</a:t>
            </a:r>
          </a:p>
        </p:txBody>
      </p:sp>
      <p:sp>
        <p:nvSpPr>
          <p:cNvPr id="10" name="Text Placeholder 9">
            <a:extLst>
              <a:ext uri="{FF2B5EF4-FFF2-40B4-BE49-F238E27FC236}">
                <a16:creationId xmlns:a16="http://schemas.microsoft.com/office/drawing/2014/main" id="{04554076-E5E4-8026-26DB-B67E2F12CFD7}"/>
              </a:ext>
            </a:extLst>
          </p:cNvPr>
          <p:cNvSpPr>
            <a:spLocks noGrp="1"/>
          </p:cNvSpPr>
          <p:nvPr>
            <p:ph type="body" sz="quarter" idx="20"/>
          </p:nvPr>
        </p:nvSpPr>
        <p:spPr>
          <a:xfrm>
            <a:off x="5468112" y="2441448"/>
            <a:ext cx="1669806" cy="758952"/>
          </a:xfrm>
        </p:spPr>
        <p:txBody>
          <a:bodyPr/>
          <a:lstStyle/>
          <a:p>
            <a:r>
              <a:rPr lang="en-US" dirty="0"/>
              <a:t>Model Development</a:t>
            </a:r>
          </a:p>
        </p:txBody>
      </p:sp>
      <p:sp>
        <p:nvSpPr>
          <p:cNvPr id="11" name="Text Placeholder 10">
            <a:extLst>
              <a:ext uri="{FF2B5EF4-FFF2-40B4-BE49-F238E27FC236}">
                <a16:creationId xmlns:a16="http://schemas.microsoft.com/office/drawing/2014/main" id="{EAE8038A-B730-4711-D7B5-851B7FAAD8A7}"/>
              </a:ext>
            </a:extLst>
          </p:cNvPr>
          <p:cNvSpPr>
            <a:spLocks noGrp="1"/>
          </p:cNvSpPr>
          <p:nvPr>
            <p:ph type="body" sz="quarter" idx="21"/>
          </p:nvPr>
        </p:nvSpPr>
        <p:spPr>
          <a:xfrm>
            <a:off x="5468112" y="3730752"/>
            <a:ext cx="1380557" cy="1143000"/>
          </a:xfrm>
        </p:spPr>
        <p:txBody>
          <a:bodyPr/>
          <a:lstStyle/>
          <a:p>
            <a:pPr>
              <a:spcBef>
                <a:spcPts val="0"/>
              </a:spcBef>
              <a:spcAft>
                <a:spcPts val="0"/>
              </a:spcAft>
            </a:pPr>
            <a:r>
              <a:rPr lang="en-US" b="0" i="0" dirty="0">
                <a:solidFill>
                  <a:srgbClr val="0D0D0D"/>
                </a:solidFill>
                <a:effectLst/>
                <a:latin typeface="Bell MT" panose="02020503060305020303" pitchFamily="18" charset="0"/>
              </a:rPr>
              <a:t>Apply machine learning to predict treatment outcomes based on </a:t>
            </a:r>
            <a:r>
              <a:rPr lang="en-US" dirty="0">
                <a:solidFill>
                  <a:srgbClr val="0D0D0D"/>
                </a:solidFill>
                <a:latin typeface="Bell MT" panose="02020503060305020303" pitchFamily="18" charset="0"/>
              </a:rPr>
              <a:t>multi-feature</a:t>
            </a:r>
            <a:r>
              <a:rPr lang="en-US" b="0" i="0" dirty="0">
                <a:solidFill>
                  <a:srgbClr val="0D0D0D"/>
                </a:solidFill>
                <a:effectLst/>
                <a:latin typeface="Bell MT" panose="02020503060305020303" pitchFamily="18" charset="0"/>
              </a:rPr>
              <a:t> profiles.</a:t>
            </a:r>
            <a:endParaRPr lang="en-US" dirty="0">
              <a:latin typeface="Bell MT" panose="02020503060305020303" pitchFamily="18" charset="0"/>
            </a:endParaRPr>
          </a:p>
        </p:txBody>
      </p:sp>
      <p:sp>
        <p:nvSpPr>
          <p:cNvPr id="12" name="Text Placeholder 11">
            <a:extLst>
              <a:ext uri="{FF2B5EF4-FFF2-40B4-BE49-F238E27FC236}">
                <a16:creationId xmlns:a16="http://schemas.microsoft.com/office/drawing/2014/main" id="{357CF821-3BB7-EAAC-D7BB-89DCEE250798}"/>
              </a:ext>
            </a:extLst>
          </p:cNvPr>
          <p:cNvSpPr>
            <a:spLocks noGrp="1"/>
          </p:cNvSpPr>
          <p:nvPr>
            <p:ph type="body" sz="quarter" idx="22"/>
          </p:nvPr>
        </p:nvSpPr>
        <p:spPr>
          <a:xfrm>
            <a:off x="7552944" y="2441448"/>
            <a:ext cx="1361896" cy="758952"/>
          </a:xfrm>
        </p:spPr>
        <p:txBody>
          <a:bodyPr/>
          <a:lstStyle/>
          <a:p>
            <a:r>
              <a:rPr lang="en-US" dirty="0"/>
              <a:t>Validation</a:t>
            </a:r>
          </a:p>
        </p:txBody>
      </p:sp>
      <p:sp>
        <p:nvSpPr>
          <p:cNvPr id="13" name="Text Placeholder 12">
            <a:extLst>
              <a:ext uri="{FF2B5EF4-FFF2-40B4-BE49-F238E27FC236}">
                <a16:creationId xmlns:a16="http://schemas.microsoft.com/office/drawing/2014/main" id="{808185AA-496A-A5EB-3328-97A615D131B5}"/>
              </a:ext>
            </a:extLst>
          </p:cNvPr>
          <p:cNvSpPr>
            <a:spLocks noGrp="1"/>
          </p:cNvSpPr>
          <p:nvPr>
            <p:ph type="body" sz="quarter" idx="23"/>
          </p:nvPr>
        </p:nvSpPr>
        <p:spPr/>
        <p:txBody>
          <a:bodyPr/>
          <a:lstStyle/>
          <a:p>
            <a:r>
              <a:rPr lang="en-US" b="0" i="0" dirty="0">
                <a:solidFill>
                  <a:srgbClr val="0D0D0D"/>
                </a:solidFill>
                <a:effectLst/>
                <a:latin typeface="Bell MT" panose="02020503060305020303" pitchFamily="18" charset="0"/>
              </a:rPr>
              <a:t>Test model accuracy with unseen data sets.</a:t>
            </a:r>
            <a:endParaRPr lang="en-US" dirty="0">
              <a:latin typeface="Bell MT" panose="02020503060305020303" pitchFamily="18" charset="0"/>
            </a:endParaRPr>
          </a:p>
        </p:txBody>
      </p:sp>
      <p:sp>
        <p:nvSpPr>
          <p:cNvPr id="14" name="Text Placeholder 13">
            <a:extLst>
              <a:ext uri="{FF2B5EF4-FFF2-40B4-BE49-F238E27FC236}">
                <a16:creationId xmlns:a16="http://schemas.microsoft.com/office/drawing/2014/main" id="{37831CC4-0B09-14AA-184F-D3ECC41DECED}"/>
              </a:ext>
            </a:extLst>
          </p:cNvPr>
          <p:cNvSpPr>
            <a:spLocks noGrp="1"/>
          </p:cNvSpPr>
          <p:nvPr>
            <p:ph type="body" sz="quarter" idx="28"/>
          </p:nvPr>
        </p:nvSpPr>
        <p:spPr>
          <a:xfrm>
            <a:off x="9637776" y="2441448"/>
            <a:ext cx="1479088" cy="758952"/>
          </a:xfrm>
        </p:spPr>
        <p:txBody>
          <a:bodyPr/>
          <a:lstStyle/>
          <a:p>
            <a:r>
              <a:rPr lang="en-US" dirty="0"/>
              <a:t>Clinical Integration</a:t>
            </a:r>
          </a:p>
        </p:txBody>
      </p:sp>
      <p:sp>
        <p:nvSpPr>
          <p:cNvPr id="15" name="Text Placeholder 14">
            <a:extLst>
              <a:ext uri="{FF2B5EF4-FFF2-40B4-BE49-F238E27FC236}">
                <a16:creationId xmlns:a16="http://schemas.microsoft.com/office/drawing/2014/main" id="{7511B12E-ED27-B573-2E5E-DBA687F9987D}"/>
              </a:ext>
            </a:extLst>
          </p:cNvPr>
          <p:cNvSpPr>
            <a:spLocks noGrp="1"/>
          </p:cNvSpPr>
          <p:nvPr>
            <p:ph type="body" sz="quarter" idx="29"/>
          </p:nvPr>
        </p:nvSpPr>
        <p:spPr>
          <a:xfrm>
            <a:off x="9637775" y="3730752"/>
            <a:ext cx="1661595" cy="1143000"/>
          </a:xfrm>
        </p:spPr>
        <p:txBody>
          <a:bodyPr/>
          <a:lstStyle/>
          <a:p>
            <a:pPr>
              <a:spcBef>
                <a:spcPts val="0"/>
              </a:spcBef>
              <a:spcAft>
                <a:spcPts val="0"/>
              </a:spcAft>
            </a:pPr>
            <a:r>
              <a:rPr lang="en-US" b="0" i="0" dirty="0">
                <a:solidFill>
                  <a:srgbClr val="0D0D0D"/>
                </a:solidFill>
                <a:effectLst/>
                <a:latin typeface="Bell MT" panose="02020503060305020303" pitchFamily="18" charset="0"/>
              </a:rPr>
              <a:t>Translate model predictions into actionable treatment recommendations.</a:t>
            </a:r>
          </a:p>
          <a:p>
            <a:pPr>
              <a:spcBef>
                <a:spcPts val="0"/>
              </a:spcBef>
              <a:spcAft>
                <a:spcPts val="0"/>
              </a:spcAft>
            </a:pPr>
            <a:r>
              <a:rPr lang="en-US" b="1" dirty="0">
                <a:solidFill>
                  <a:srgbClr val="0D0D0D"/>
                </a:solidFill>
                <a:latin typeface="Bell MT" panose="02020503060305020303" pitchFamily="18" charset="0"/>
              </a:rPr>
              <a:t>This step is a future step, and I have not worked on it.</a:t>
            </a:r>
            <a:endParaRPr lang="en-US" b="1" dirty="0">
              <a:latin typeface="Bell MT" panose="02020503060305020303" pitchFamily="18" charset="0"/>
            </a:endParaRP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solidFill>
                  <a:srgbClr val="BEE4F4"/>
                </a:solidFill>
              </a:rPr>
              <a:pPr/>
              <a:t>6</a:t>
            </a:fld>
            <a:endParaRPr lang="en-US" dirty="0">
              <a:solidFill>
                <a:srgbClr val="BEE4F4"/>
              </a:solidFill>
            </a:endParaRPr>
          </a:p>
        </p:txBody>
      </p:sp>
      <p:sp>
        <p:nvSpPr>
          <p:cNvPr id="5" name="Footer Placeholder 3">
            <a:extLst>
              <a:ext uri="{FF2B5EF4-FFF2-40B4-BE49-F238E27FC236}">
                <a16:creationId xmlns:a16="http://schemas.microsoft.com/office/drawing/2014/main" id="{1829345F-C7D7-B4A9-2E28-5D7ACFA7CCC0}"/>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Tree>
    <p:extLst>
      <p:ext uri="{BB962C8B-B14F-4D97-AF65-F5344CB8AC3E}">
        <p14:creationId xmlns:p14="http://schemas.microsoft.com/office/powerpoint/2010/main" val="2607450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7</a:t>
            </a:fld>
            <a:endParaRPr lang="en-US" dirty="0"/>
          </a:p>
        </p:txBody>
      </p:sp>
      <p:pic>
        <p:nvPicPr>
          <p:cNvPr id="6" name="Video 9" title="White DNA Swirling">
            <a:hlinkClick r:id="" action="ppaction://media"/>
            <a:hlinkHover r:id="" action="ppaction://ole?verb=0"/>
            <a:extLst>
              <a:ext uri="{FF2B5EF4-FFF2-40B4-BE49-F238E27FC236}">
                <a16:creationId xmlns:a16="http://schemas.microsoft.com/office/drawing/2014/main" id="{D2C9B169-60B5-D791-BC29-1FAE576191B4}"/>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schemeClr val="accent1">
                <a:shade val="45000"/>
                <a:satMod val="135000"/>
              </a:schemeClr>
              <a:prstClr val="white"/>
            </a:duotone>
          </a:blip>
          <a:srcRect/>
          <a:stretch>
            <a:fillRect/>
          </a:stretch>
        </p:blipFill>
        <p:spPr>
          <a:xfrm>
            <a:off x="1062525" y="289518"/>
            <a:ext cx="4786604" cy="2692465"/>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2A984CE6-319F-ED13-0F5D-AB72AF8DE294}"/>
              </a:ext>
            </a:extLst>
          </p:cNvPr>
          <p:cNvSpPr txBox="1"/>
          <p:nvPr/>
        </p:nvSpPr>
        <p:spPr>
          <a:xfrm>
            <a:off x="6053623" y="230116"/>
            <a:ext cx="5979757" cy="830997"/>
          </a:xfrm>
          <a:prstGeom prst="rect">
            <a:avLst/>
          </a:prstGeom>
          <a:noFill/>
        </p:spPr>
        <p:txBody>
          <a:bodyPr wrap="square">
            <a:spAutoFit/>
          </a:bodyPr>
          <a:lstStyle/>
          <a:p>
            <a:pPr algn="ctr"/>
            <a:r>
              <a:rPr lang="en-US" sz="4800" dirty="0">
                <a:latin typeface="+mj-lt"/>
              </a:rPr>
              <a:t>DATA COLLECTION</a:t>
            </a:r>
            <a:endParaRPr lang="en-IN" sz="4800" dirty="0">
              <a:latin typeface="+mj-lt"/>
            </a:endParaRPr>
          </a:p>
        </p:txBody>
      </p:sp>
      <p:sp>
        <p:nvSpPr>
          <p:cNvPr id="16" name="Text Placeholder 4">
            <a:extLst>
              <a:ext uri="{FF2B5EF4-FFF2-40B4-BE49-F238E27FC236}">
                <a16:creationId xmlns:a16="http://schemas.microsoft.com/office/drawing/2014/main" id="{40EF4C6B-AF11-0242-F0E6-D6545E090FF4}"/>
              </a:ext>
            </a:extLst>
          </p:cNvPr>
          <p:cNvSpPr txBox="1">
            <a:spLocks/>
          </p:cNvSpPr>
          <p:nvPr/>
        </p:nvSpPr>
        <p:spPr>
          <a:xfrm>
            <a:off x="6053623" y="1274562"/>
            <a:ext cx="6096000" cy="4422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n w="0"/>
                <a:effectLst>
                  <a:outerShdw blurRad="38100" dist="19050" dir="2700000" algn="tl" rotWithShape="0">
                    <a:schemeClr val="dk1">
                      <a:alpha val="40000"/>
                    </a:schemeClr>
                  </a:outerShdw>
                </a:effectLst>
                <a:latin typeface="Bell MT" panose="02020503060305020303" pitchFamily="18" charset="0"/>
              </a:rPr>
              <a:t>From Kaggle, hosting a variety of mental health studies:</a:t>
            </a:r>
          </a:p>
        </p:txBody>
      </p:sp>
      <p:sp>
        <p:nvSpPr>
          <p:cNvPr id="9" name="TextBox 8">
            <a:extLst>
              <a:ext uri="{FF2B5EF4-FFF2-40B4-BE49-F238E27FC236}">
                <a16:creationId xmlns:a16="http://schemas.microsoft.com/office/drawing/2014/main" id="{E3616E9E-0AF4-B0B6-F544-6A220E6CC22B}"/>
              </a:ext>
            </a:extLst>
          </p:cNvPr>
          <p:cNvSpPr txBox="1"/>
          <p:nvPr/>
        </p:nvSpPr>
        <p:spPr>
          <a:xfrm>
            <a:off x="6096000" y="1930282"/>
            <a:ext cx="5979757" cy="707886"/>
          </a:xfrm>
          <a:prstGeom prst="rect">
            <a:avLst/>
          </a:prstGeom>
          <a:noFill/>
        </p:spPr>
        <p:txBody>
          <a:bodyPr wrap="square">
            <a:spAutoFit/>
          </a:bodyPr>
          <a:lstStyle/>
          <a:p>
            <a:pPr algn="ctr"/>
            <a:r>
              <a:rPr lang="en-US" sz="3200" dirty="0">
                <a:latin typeface="+mj-lt"/>
              </a:rPr>
              <a:t>DATASET</a:t>
            </a:r>
            <a:r>
              <a:rPr lang="en-US" sz="4000" dirty="0">
                <a:latin typeface="+mj-lt"/>
              </a:rPr>
              <a:t> </a:t>
            </a:r>
            <a:r>
              <a:rPr lang="en-US" sz="3200" dirty="0">
                <a:latin typeface="+mj-lt"/>
              </a:rPr>
              <a:t>DESCRIPTION</a:t>
            </a:r>
            <a:endParaRPr lang="en-IN" sz="4000" dirty="0">
              <a:latin typeface="+mj-lt"/>
            </a:endParaRPr>
          </a:p>
        </p:txBody>
      </p:sp>
      <p:sp>
        <p:nvSpPr>
          <p:cNvPr id="11" name="TextBox 10">
            <a:extLst>
              <a:ext uri="{FF2B5EF4-FFF2-40B4-BE49-F238E27FC236}">
                <a16:creationId xmlns:a16="http://schemas.microsoft.com/office/drawing/2014/main" id="{8F1A2793-9192-139F-912C-37B4DC2D63CE}"/>
              </a:ext>
            </a:extLst>
          </p:cNvPr>
          <p:cNvSpPr txBox="1"/>
          <p:nvPr/>
        </p:nvSpPr>
        <p:spPr>
          <a:xfrm>
            <a:off x="6260907" y="1575095"/>
            <a:ext cx="5565188" cy="307777"/>
          </a:xfrm>
          <a:prstGeom prst="rect">
            <a:avLst/>
          </a:prstGeom>
          <a:noFill/>
        </p:spPr>
        <p:txBody>
          <a:bodyPr wrap="square">
            <a:spAutoFit/>
          </a:bodyPr>
          <a:lstStyle/>
          <a:p>
            <a:r>
              <a:rPr lang="en-IN" sz="1400" dirty="0">
                <a:latin typeface="Bell MT" panose="02020503060305020303" pitchFamily="18" charset="0"/>
                <a:hlinkClick r:id="rId5"/>
              </a:rPr>
              <a:t>https://www.kaggle.com/datasets/bhavikjikadara/mental-health-dataset</a:t>
            </a:r>
            <a:endParaRPr lang="en-IN" sz="1400" dirty="0">
              <a:latin typeface="Bell MT" panose="02020503060305020303" pitchFamily="18" charset="0"/>
            </a:endParaRPr>
          </a:p>
        </p:txBody>
      </p:sp>
      <p:sp>
        <p:nvSpPr>
          <p:cNvPr id="12" name="Text Placeholder 4">
            <a:extLst>
              <a:ext uri="{FF2B5EF4-FFF2-40B4-BE49-F238E27FC236}">
                <a16:creationId xmlns:a16="http://schemas.microsoft.com/office/drawing/2014/main" id="{57D35E49-5512-C5A9-48A4-13C0192AE31C}"/>
              </a:ext>
            </a:extLst>
          </p:cNvPr>
          <p:cNvSpPr txBox="1">
            <a:spLocks/>
          </p:cNvSpPr>
          <p:nvPr/>
        </p:nvSpPr>
        <p:spPr>
          <a:xfrm>
            <a:off x="5982092" y="2527977"/>
            <a:ext cx="6096000" cy="4422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n w="0"/>
                <a:effectLst>
                  <a:outerShdw blurRad="38100" dist="19050" dir="2700000" algn="tl" rotWithShape="0">
                    <a:schemeClr val="dk1">
                      <a:alpha val="40000"/>
                    </a:schemeClr>
                  </a:outerShdw>
                </a:effectLst>
                <a:latin typeface="Bell MT" panose="02020503060305020303" pitchFamily="18" charset="0"/>
              </a:rPr>
              <a:t>The dataset focuses on various indicators relevant to mental health conditions and their impact on mood swings</a:t>
            </a:r>
            <a:r>
              <a:rPr lang="en-IN" sz="1600" dirty="0">
                <a:ln w="0"/>
                <a:effectLst>
                  <a:outerShdw blurRad="38100" dist="19050" dir="2700000" algn="tl" rotWithShape="0">
                    <a:schemeClr val="dk1">
                      <a:alpha val="40000"/>
                    </a:schemeClr>
                  </a:outerShdw>
                </a:effectLst>
                <a:latin typeface="Bell MT" panose="02020503060305020303" pitchFamily="18" charset="0"/>
              </a:rPr>
              <a:t>.</a:t>
            </a:r>
          </a:p>
        </p:txBody>
      </p:sp>
      <p:sp>
        <p:nvSpPr>
          <p:cNvPr id="17" name="Rectangle 16">
            <a:extLst>
              <a:ext uri="{FF2B5EF4-FFF2-40B4-BE49-F238E27FC236}">
                <a16:creationId xmlns:a16="http://schemas.microsoft.com/office/drawing/2014/main" id="{7488C3E2-840B-3EC3-35C4-CA2989C6A738}"/>
              </a:ext>
            </a:extLst>
          </p:cNvPr>
          <p:cNvSpPr/>
          <p:nvPr/>
        </p:nvSpPr>
        <p:spPr>
          <a:xfrm>
            <a:off x="1604865" y="5401802"/>
            <a:ext cx="1045029" cy="5271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80DEAE93-CBBC-A80C-5AB4-AD019D7E9164}"/>
              </a:ext>
            </a:extLst>
          </p:cNvPr>
          <p:cNvSpPr txBox="1"/>
          <p:nvPr/>
        </p:nvSpPr>
        <p:spPr>
          <a:xfrm>
            <a:off x="6096000" y="3073426"/>
            <a:ext cx="5675376" cy="3754874"/>
          </a:xfrm>
          <a:prstGeom prst="rect">
            <a:avLst/>
          </a:prstGeom>
          <a:noFill/>
        </p:spPr>
        <p:txBody>
          <a:bodyPr wrap="square" rtlCol="0">
            <a:spAutoFit/>
          </a:bodyPr>
          <a:lstStyle/>
          <a:p>
            <a:pPr marL="342900" indent="-342900">
              <a:buFont typeface="+mj-lt"/>
              <a:buAutoNum type="arabicPeriod" startAt="6"/>
            </a:pPr>
            <a:r>
              <a:rPr lang="en-US" sz="1400" cap="none" dirty="0" err="1">
                <a:solidFill>
                  <a:srgbClr val="0D0D0D"/>
                </a:solidFill>
                <a:latin typeface="Bell MT" panose="02020503060305020303" pitchFamily="18" charset="0"/>
              </a:rPr>
              <a:t>family_history</a:t>
            </a:r>
            <a:r>
              <a:rPr lang="en-US" sz="1400" cap="none" dirty="0">
                <a:solidFill>
                  <a:srgbClr val="0D0D0D"/>
                </a:solidFill>
                <a:latin typeface="Bell MT" panose="02020503060305020303" pitchFamily="18" charset="0"/>
              </a:rPr>
              <a:t>: Indicates if mental health problems have a documented family history.</a:t>
            </a:r>
          </a:p>
          <a:p>
            <a:pPr marL="342900" indent="-342900" algn="l">
              <a:buFont typeface="+mj-lt"/>
              <a:buAutoNum type="arabicPeriod" startAt="6"/>
            </a:pPr>
            <a:r>
              <a:rPr lang="en-US" sz="1400" cap="none" dirty="0">
                <a:solidFill>
                  <a:srgbClr val="0D0D0D"/>
                </a:solidFill>
                <a:latin typeface="Bell MT" panose="02020503060305020303" pitchFamily="18" charset="0"/>
              </a:rPr>
              <a:t>treatment: Is the responder presently undergoing mental health treatment?</a:t>
            </a:r>
          </a:p>
          <a:p>
            <a:pPr marL="342900" indent="-342900" algn="l">
              <a:buFont typeface="+mj-lt"/>
              <a:buAutoNum type="arabicPeriod" startAt="6"/>
            </a:pPr>
            <a:r>
              <a:rPr lang="en-US" sz="1400" cap="none" dirty="0" err="1">
                <a:solidFill>
                  <a:srgbClr val="0D0D0D"/>
                </a:solidFill>
                <a:latin typeface="Bell MT" panose="02020503060305020303" pitchFamily="18" charset="0"/>
              </a:rPr>
              <a:t>Days_Indoors</a:t>
            </a:r>
            <a:r>
              <a:rPr lang="en-US" sz="1400" cap="none" dirty="0">
                <a:solidFill>
                  <a:srgbClr val="0D0D0D"/>
                </a:solidFill>
                <a:latin typeface="Bell MT" panose="02020503060305020303" pitchFamily="18" charset="0"/>
              </a:rPr>
              <a:t>: A measurement of the respondent's average number of days spent indoors, which may be a sign of social disengagement or depressed symptoms.</a:t>
            </a:r>
          </a:p>
          <a:p>
            <a:pPr marL="342900" indent="-342900" algn="l">
              <a:buFont typeface="+mj-lt"/>
              <a:buAutoNum type="arabicPeriod" startAt="6"/>
            </a:pPr>
            <a:r>
              <a:rPr lang="en-US" sz="1400" cap="none" dirty="0" err="1">
                <a:solidFill>
                  <a:srgbClr val="0D0D0D"/>
                </a:solidFill>
                <a:latin typeface="Bell MT" panose="02020503060305020303" pitchFamily="18" charset="0"/>
              </a:rPr>
              <a:t>Growing_Stress</a:t>
            </a:r>
            <a:r>
              <a:rPr lang="en-US" sz="1400" cap="none" dirty="0">
                <a:solidFill>
                  <a:srgbClr val="0D0D0D"/>
                </a:solidFill>
                <a:latin typeface="Bell MT" panose="02020503060305020303" pitchFamily="18" charset="0"/>
              </a:rPr>
              <a:t>, </a:t>
            </a:r>
            <a:r>
              <a:rPr lang="en-US" sz="1400" cap="none" dirty="0" err="1">
                <a:solidFill>
                  <a:srgbClr val="0D0D0D"/>
                </a:solidFill>
                <a:latin typeface="Bell MT" panose="02020503060305020303" pitchFamily="18" charset="0"/>
              </a:rPr>
              <a:t>Changes_Habits</a:t>
            </a:r>
            <a:r>
              <a:rPr lang="en-US" sz="1400" cap="none" dirty="0">
                <a:solidFill>
                  <a:srgbClr val="0D0D0D"/>
                </a:solidFill>
                <a:latin typeface="Bell MT" panose="02020503060305020303" pitchFamily="18" charset="0"/>
              </a:rPr>
              <a:t>, </a:t>
            </a:r>
            <a:r>
              <a:rPr lang="en-US" sz="1400" cap="none" dirty="0" err="1">
                <a:solidFill>
                  <a:srgbClr val="0D0D0D"/>
                </a:solidFill>
                <a:latin typeface="Bell MT" panose="02020503060305020303" pitchFamily="18" charset="0"/>
              </a:rPr>
              <a:t>Mental_Health_History</a:t>
            </a:r>
            <a:r>
              <a:rPr lang="en-US" sz="1400" cap="none" dirty="0">
                <a:solidFill>
                  <a:srgbClr val="0D0D0D"/>
                </a:solidFill>
                <a:latin typeface="Bell MT" panose="02020503060305020303" pitchFamily="18" charset="0"/>
              </a:rPr>
              <a:t>, </a:t>
            </a:r>
            <a:r>
              <a:rPr lang="en-US" sz="1400" cap="none" dirty="0" err="1">
                <a:solidFill>
                  <a:srgbClr val="0D0D0D"/>
                </a:solidFill>
                <a:latin typeface="Bell MT" panose="02020503060305020303" pitchFamily="18" charset="0"/>
              </a:rPr>
              <a:t>Mood_Swings</a:t>
            </a:r>
            <a:r>
              <a:rPr lang="en-US" sz="1400" cap="none" dirty="0">
                <a:solidFill>
                  <a:srgbClr val="0D0D0D"/>
                </a:solidFill>
                <a:latin typeface="Bell MT" panose="02020503060305020303" pitchFamily="18" charset="0"/>
              </a:rPr>
              <a:t>, </a:t>
            </a:r>
            <a:r>
              <a:rPr lang="en-US" sz="1400" cap="none" dirty="0" err="1">
                <a:solidFill>
                  <a:srgbClr val="0D0D0D"/>
                </a:solidFill>
                <a:latin typeface="Bell MT" panose="02020503060305020303" pitchFamily="18" charset="0"/>
              </a:rPr>
              <a:t>Coping_Struggles</a:t>
            </a:r>
            <a:r>
              <a:rPr lang="en-US" sz="1400" cap="none" dirty="0">
                <a:solidFill>
                  <a:srgbClr val="0D0D0D"/>
                </a:solidFill>
                <a:latin typeface="Bell MT" panose="02020503060305020303" pitchFamily="18" charset="0"/>
              </a:rPr>
              <a:t>, </a:t>
            </a:r>
            <a:r>
              <a:rPr lang="en-US" sz="1400" cap="none" dirty="0" err="1">
                <a:solidFill>
                  <a:srgbClr val="0D0D0D"/>
                </a:solidFill>
                <a:latin typeface="Bell MT" panose="02020503060305020303" pitchFamily="18" charset="0"/>
              </a:rPr>
              <a:t>Work_Interest</a:t>
            </a:r>
            <a:r>
              <a:rPr lang="en-US" sz="1400" cap="none" dirty="0">
                <a:solidFill>
                  <a:srgbClr val="0D0D0D"/>
                </a:solidFill>
                <a:latin typeface="Bell MT" panose="02020503060305020303" pitchFamily="18" charset="0"/>
              </a:rPr>
              <a:t>, </a:t>
            </a:r>
            <a:r>
              <a:rPr lang="en-US" sz="1400" cap="none" dirty="0" err="1">
                <a:solidFill>
                  <a:srgbClr val="0D0D0D"/>
                </a:solidFill>
                <a:latin typeface="Bell MT" panose="02020503060305020303" pitchFamily="18" charset="0"/>
              </a:rPr>
              <a:t>Social_Weakness</a:t>
            </a:r>
            <a:r>
              <a:rPr lang="en-US" sz="1400" cap="none" dirty="0">
                <a:solidFill>
                  <a:srgbClr val="0D0D0D"/>
                </a:solidFill>
                <a:latin typeface="Bell MT" panose="02020503060305020303" pitchFamily="18" charset="0"/>
              </a:rPr>
              <a:t>: These fields record different facets of mental health symptoms and behaviors, such as stress levels, mood swings, coping mechanisms, interest in work, and capacity for social interaction.</a:t>
            </a:r>
          </a:p>
          <a:p>
            <a:pPr marL="342900" indent="-342900" algn="l">
              <a:buFont typeface="+mj-lt"/>
              <a:buAutoNum type="arabicPeriod" startAt="6"/>
            </a:pPr>
            <a:r>
              <a:rPr lang="en-US" sz="1400" cap="none" dirty="0" err="1">
                <a:solidFill>
                  <a:srgbClr val="0D0D0D"/>
                </a:solidFill>
                <a:latin typeface="Bell MT" panose="02020503060305020303" pitchFamily="18" charset="0"/>
              </a:rPr>
              <a:t>mental_health_interview</a:t>
            </a:r>
            <a:r>
              <a:rPr lang="en-US" sz="1400" cap="none" dirty="0">
                <a:solidFill>
                  <a:srgbClr val="0D0D0D"/>
                </a:solidFill>
                <a:latin typeface="Bell MT" panose="02020503060305020303" pitchFamily="18" charset="0"/>
              </a:rPr>
              <a:t>: The willingness to talk about mental health during a job interview, indicating the stigma that is both societally and individually attached to mental health.</a:t>
            </a:r>
          </a:p>
          <a:p>
            <a:pPr marL="342900" indent="-342900" algn="l">
              <a:buFont typeface="+mj-lt"/>
              <a:buAutoNum type="arabicPeriod" startAt="6"/>
            </a:pPr>
            <a:r>
              <a:rPr lang="en-US" sz="1400" cap="none" dirty="0" err="1">
                <a:solidFill>
                  <a:srgbClr val="0D0D0D"/>
                </a:solidFill>
                <a:latin typeface="Bell MT" panose="02020503060305020303" pitchFamily="18" charset="0"/>
              </a:rPr>
              <a:t>care_options</a:t>
            </a:r>
            <a:r>
              <a:rPr lang="en-US" sz="1400" cap="none" dirty="0">
                <a:solidFill>
                  <a:srgbClr val="0D0D0D"/>
                </a:solidFill>
                <a:latin typeface="Bell MT" panose="02020503060305020303" pitchFamily="18" charset="0"/>
              </a:rPr>
              <a:t>: The respondent's knowledge and accessibility of mental health care options, a sign of their access to mental health services</a:t>
            </a:r>
          </a:p>
        </p:txBody>
      </p:sp>
      <p:sp>
        <p:nvSpPr>
          <p:cNvPr id="19" name="TextBox 18">
            <a:extLst>
              <a:ext uri="{FF2B5EF4-FFF2-40B4-BE49-F238E27FC236}">
                <a16:creationId xmlns:a16="http://schemas.microsoft.com/office/drawing/2014/main" id="{42412A82-8A19-7D68-8AC8-960490A5ECAF}"/>
              </a:ext>
            </a:extLst>
          </p:cNvPr>
          <p:cNvSpPr txBox="1"/>
          <p:nvPr/>
        </p:nvSpPr>
        <p:spPr>
          <a:xfrm>
            <a:off x="994538" y="3073426"/>
            <a:ext cx="4987554" cy="3539430"/>
          </a:xfrm>
          <a:prstGeom prst="rect">
            <a:avLst/>
          </a:prstGeom>
          <a:noFill/>
        </p:spPr>
        <p:txBody>
          <a:bodyPr wrap="square" rtlCol="0">
            <a:spAutoFit/>
          </a:bodyPr>
          <a:lstStyle/>
          <a:p>
            <a:pPr marL="342900" indent="-342900" algn="l">
              <a:buFont typeface="+mj-lt"/>
              <a:buAutoNum type="arabicPeriod"/>
            </a:pPr>
            <a:r>
              <a:rPr lang="en-US" sz="1400" cap="none" dirty="0">
                <a:solidFill>
                  <a:srgbClr val="0D0D0D"/>
                </a:solidFill>
                <a:latin typeface="Bell MT" panose="02020503060305020303" pitchFamily="18" charset="0"/>
              </a:rPr>
              <a:t>Timestamp: Indicates the day and time when the answer was sent in. Later on, this field was eliminated from the dataset because it adds nothing to the understanding of mood swings.</a:t>
            </a:r>
          </a:p>
          <a:p>
            <a:pPr marL="342900" indent="-342900" algn="l">
              <a:buFont typeface="+mj-lt"/>
              <a:buAutoNum type="arabicPeriod"/>
            </a:pPr>
            <a:r>
              <a:rPr lang="en-US" sz="1400" cap="none" dirty="0">
                <a:solidFill>
                  <a:srgbClr val="0D0D0D"/>
                </a:solidFill>
                <a:latin typeface="Bell MT" panose="02020503060305020303" pitchFamily="18" charset="0"/>
              </a:rPr>
              <a:t>Gender: The respondent's gender (e.g., Male, Female, Other), which is essential for examining patterns among various gender groups.</a:t>
            </a:r>
          </a:p>
          <a:p>
            <a:pPr marL="342900" indent="-342900" algn="l">
              <a:buFont typeface="+mj-lt"/>
              <a:buAutoNum type="arabicPeriod"/>
            </a:pPr>
            <a:r>
              <a:rPr lang="en-US" sz="1400" cap="none" dirty="0">
                <a:solidFill>
                  <a:srgbClr val="0D0D0D"/>
                </a:solidFill>
                <a:latin typeface="Bell MT" panose="02020503060305020303" pitchFamily="18" charset="0"/>
              </a:rPr>
              <a:t>Country: The respondent's home country, which highlights the dataset's geographic diversity.</a:t>
            </a:r>
          </a:p>
          <a:p>
            <a:pPr marL="342900" indent="-342900" algn="l">
              <a:buFont typeface="+mj-lt"/>
              <a:buAutoNum type="arabicPeriod"/>
            </a:pPr>
            <a:r>
              <a:rPr lang="en-US" sz="1400" cap="none" dirty="0">
                <a:solidFill>
                  <a:srgbClr val="0D0D0D"/>
                </a:solidFill>
                <a:latin typeface="Bell MT" panose="02020503060305020303" pitchFamily="18" charset="0"/>
              </a:rPr>
              <a:t>Occupation: Provides insight into the professional background of the respondents, which might correlate with their mental health due to different stress levels associated with various occupations.</a:t>
            </a:r>
          </a:p>
          <a:p>
            <a:pPr marL="342900" indent="-342900" algn="l">
              <a:buFont typeface="+mj-lt"/>
              <a:buAutoNum type="arabicPeriod"/>
            </a:pPr>
            <a:r>
              <a:rPr lang="en-US" sz="1400" cap="none" dirty="0" err="1">
                <a:solidFill>
                  <a:srgbClr val="0D0D0D"/>
                </a:solidFill>
                <a:latin typeface="Bell MT" panose="02020503060305020303" pitchFamily="18" charset="0"/>
              </a:rPr>
              <a:t>self_employed</a:t>
            </a:r>
            <a:r>
              <a:rPr lang="en-US" sz="1400" cap="none" dirty="0">
                <a:solidFill>
                  <a:srgbClr val="0D0D0D"/>
                </a:solidFill>
                <a:latin typeface="Bell MT" panose="02020503060305020303" pitchFamily="18" charset="0"/>
              </a:rPr>
              <a:t>: This field indicates if the responder works for themselves, which may have an effect on stress levels and mental health.</a:t>
            </a:r>
          </a:p>
        </p:txBody>
      </p:sp>
      <p:sp>
        <p:nvSpPr>
          <p:cNvPr id="2" name="Footer Placeholder 3">
            <a:extLst>
              <a:ext uri="{FF2B5EF4-FFF2-40B4-BE49-F238E27FC236}">
                <a16:creationId xmlns:a16="http://schemas.microsoft.com/office/drawing/2014/main" id="{7BFC64A6-1CE1-BD92-9C0C-29E0F7FC65F9}"/>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Tree>
    <p:extLst>
      <p:ext uri="{BB962C8B-B14F-4D97-AF65-F5344CB8AC3E}">
        <p14:creationId xmlns:p14="http://schemas.microsoft.com/office/powerpoint/2010/main" val="3942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mute="1">
                <p:cTn id="12" repeatCount="indefinite"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2FD06A-F6EE-B290-4653-56CE47DD918D}"/>
              </a:ext>
            </a:extLst>
          </p:cNvPr>
          <p:cNvSpPr>
            <a:spLocks noGrp="1"/>
          </p:cNvSpPr>
          <p:nvPr>
            <p:ph type="title"/>
          </p:nvPr>
        </p:nvSpPr>
        <p:spPr/>
        <p:txBody>
          <a:bodyPr/>
          <a:lstStyle/>
          <a:p>
            <a:pPr marL="342900" indent="-342900" algn="l"/>
            <a:r>
              <a:rPr lang="en-US" sz="1600" cap="none" dirty="0">
                <a:solidFill>
                  <a:srgbClr val="0D0D0D"/>
                </a:solidFill>
                <a:latin typeface="Bell MT" panose="02020503060305020303" pitchFamily="18" charset="0"/>
              </a:rPr>
              <a:t>  </a:t>
            </a:r>
            <a:endParaRPr lang="en-IN" sz="1600" cap="none" dirty="0">
              <a:solidFill>
                <a:srgbClr val="0D0D0D"/>
              </a:solidFill>
              <a:latin typeface="Bell MT" panose="02020503060305020303" pitchFamily="18" charset="0"/>
            </a:endParaRPr>
          </a:p>
        </p:txBody>
      </p:sp>
      <p:sp>
        <p:nvSpPr>
          <p:cNvPr id="8" name="Slide Number Placeholder 3">
            <a:extLst>
              <a:ext uri="{FF2B5EF4-FFF2-40B4-BE49-F238E27FC236}">
                <a16:creationId xmlns:a16="http://schemas.microsoft.com/office/drawing/2014/main" id="{87421080-6AB1-FC0B-395B-7F9AE1FF4314}"/>
              </a:ext>
            </a:extLst>
          </p:cNvPr>
          <p:cNvSpPr txBox="1">
            <a:spLocks/>
          </p:cNvSpPr>
          <p:nvPr/>
        </p:nvSpPr>
        <p:spPr>
          <a:xfrm>
            <a:off x="420624" y="6019801"/>
            <a:ext cx="457200" cy="184150"/>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5DF2D63-3FF5-D547-96B9-BE9CCD1ABA58}" type="slidenum">
              <a:rPr lang="en-US"/>
              <a:pPr algn="ctr"/>
              <a:t>8</a:t>
            </a:fld>
            <a:endParaRPr lang="en-US" dirty="0"/>
          </a:p>
        </p:txBody>
      </p:sp>
      <p:cxnSp>
        <p:nvCxnSpPr>
          <p:cNvPr id="9" name="Straight Connector 8">
            <a:extLst>
              <a:ext uri="{FF2B5EF4-FFF2-40B4-BE49-F238E27FC236}">
                <a16:creationId xmlns:a16="http://schemas.microsoft.com/office/drawing/2014/main" id="{19D3172D-1A25-9964-35BE-44D374D2DB3E}"/>
              </a:ext>
            </a:extLst>
          </p:cNvPr>
          <p:cNvCxnSpPr/>
          <p:nvPr/>
        </p:nvCxnSpPr>
        <p:spPr>
          <a:xfrm>
            <a:off x="643812" y="2696544"/>
            <a:ext cx="0" cy="30977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2A6A50-30F2-88F8-465A-CC5EA92BBFC9}"/>
              </a:ext>
            </a:extLst>
          </p:cNvPr>
          <p:cNvSpPr txBox="1"/>
          <p:nvPr/>
        </p:nvSpPr>
        <p:spPr>
          <a:xfrm>
            <a:off x="1535715" y="2151727"/>
            <a:ext cx="9120569" cy="2554545"/>
          </a:xfrm>
          <a:prstGeom prst="rect">
            <a:avLst/>
          </a:prstGeom>
          <a:noFill/>
        </p:spPr>
        <p:txBody>
          <a:bodyPr wrap="square" rtlCol="0">
            <a:spAutoFit/>
          </a:bodyPr>
          <a:lstStyle/>
          <a:p>
            <a:pPr marL="342900" indent="-342900" algn="l">
              <a:buFont typeface="+mj-lt"/>
              <a:buAutoNum type="arabicPeriod"/>
            </a:pPr>
            <a:r>
              <a:rPr lang="en-US" sz="1600" cap="none" dirty="0">
                <a:solidFill>
                  <a:srgbClr val="0D0D0D"/>
                </a:solidFill>
                <a:latin typeface="Bell MT" panose="02020503060305020303" pitchFamily="18" charset="0"/>
              </a:rPr>
              <a:t>Handling Missing Values:</a:t>
            </a:r>
          </a:p>
          <a:p>
            <a:pPr marL="800100" lvl="1" indent="-342900">
              <a:buFont typeface="+mj-lt"/>
              <a:buAutoNum type="alphaLcParenR"/>
            </a:pPr>
            <a:r>
              <a:rPr lang="en-US" sz="1600" cap="none" dirty="0">
                <a:solidFill>
                  <a:srgbClr val="0D0D0D"/>
                </a:solidFill>
                <a:latin typeface="Bell MT" panose="02020503060305020303" pitchFamily="18" charset="0"/>
              </a:rPr>
              <a:t>Focused on the ‘</a:t>
            </a:r>
            <a:r>
              <a:rPr lang="en-US" sz="1600" cap="none" dirty="0" err="1">
                <a:solidFill>
                  <a:srgbClr val="0D0D0D"/>
                </a:solidFill>
                <a:latin typeface="Bell MT" panose="02020503060305020303" pitchFamily="18" charset="0"/>
              </a:rPr>
              <a:t>self_employed</a:t>
            </a:r>
            <a:r>
              <a:rPr lang="en-US" sz="1600" cap="none" dirty="0">
                <a:solidFill>
                  <a:srgbClr val="0D0D0D"/>
                </a:solidFill>
                <a:latin typeface="Bell MT" panose="02020503060305020303" pitchFamily="18" charset="0"/>
              </a:rPr>
              <a:t>’ column which had 5193 missing values.</a:t>
            </a:r>
          </a:p>
          <a:p>
            <a:pPr marL="800100" lvl="1" indent="-342900">
              <a:buFont typeface="+mj-lt"/>
              <a:buAutoNum type="alphaLcParenR"/>
            </a:pPr>
            <a:r>
              <a:rPr lang="en-US" sz="1600" cap="none" dirty="0">
                <a:solidFill>
                  <a:srgbClr val="0D0D0D"/>
                </a:solidFill>
                <a:latin typeface="Bell MT" panose="02020503060305020303" pitchFamily="18" charset="0"/>
              </a:rPr>
              <a:t>Imputed missing values in ‘</a:t>
            </a:r>
            <a:r>
              <a:rPr lang="en-US" sz="1600" cap="none" dirty="0" err="1">
                <a:solidFill>
                  <a:srgbClr val="0D0D0D"/>
                </a:solidFill>
                <a:latin typeface="Bell MT" panose="02020503060305020303" pitchFamily="18" charset="0"/>
              </a:rPr>
              <a:t>self_employed</a:t>
            </a:r>
            <a:r>
              <a:rPr lang="en-US" sz="1600" cap="none" dirty="0">
                <a:solidFill>
                  <a:srgbClr val="0D0D0D"/>
                </a:solidFill>
                <a:latin typeface="Bell MT" panose="02020503060305020303" pitchFamily="18" charset="0"/>
              </a:rPr>
              <a:t>’ with the mode (most frequently occurring value) to maintain consistency across the dataset.</a:t>
            </a:r>
          </a:p>
          <a:p>
            <a:pPr marL="342900" indent="-342900" algn="l">
              <a:buFont typeface="+mj-lt"/>
              <a:buAutoNum type="arabicPeriod"/>
            </a:pPr>
            <a:r>
              <a:rPr lang="en-US" sz="1600" cap="none" dirty="0">
                <a:solidFill>
                  <a:srgbClr val="0D0D0D"/>
                </a:solidFill>
                <a:latin typeface="Bell MT" panose="02020503060305020303" pitchFamily="18" charset="0"/>
              </a:rPr>
              <a:t>Removing Duplicate Data:</a:t>
            </a:r>
          </a:p>
          <a:p>
            <a:pPr marL="800100" lvl="1" indent="-342900">
              <a:buFont typeface="+mj-lt"/>
              <a:buAutoNum type="alphaLcParenR"/>
            </a:pPr>
            <a:r>
              <a:rPr lang="en-US" sz="1600" cap="none" dirty="0">
                <a:solidFill>
                  <a:srgbClr val="0D0D0D"/>
                </a:solidFill>
                <a:latin typeface="Bell MT" panose="02020503060305020303" pitchFamily="18" charset="0"/>
              </a:rPr>
              <a:t>Identified and removed duplicate rows to ensure data integrity and prevent skewing of results.</a:t>
            </a:r>
          </a:p>
          <a:p>
            <a:pPr marL="800100" lvl="1" indent="-342900">
              <a:buFont typeface="+mj-lt"/>
              <a:buAutoNum type="alphaLcParenR"/>
            </a:pPr>
            <a:r>
              <a:rPr lang="en-US" sz="1600" cap="none" dirty="0">
                <a:solidFill>
                  <a:srgbClr val="0D0D0D"/>
                </a:solidFill>
                <a:latin typeface="Bell MT" panose="02020503060305020303" pitchFamily="18" charset="0"/>
              </a:rPr>
              <a:t>Maintained unique entries to accurately represent the respondent population.</a:t>
            </a:r>
          </a:p>
          <a:p>
            <a:pPr marL="342900" indent="-342900" algn="l">
              <a:buFont typeface="+mj-lt"/>
              <a:buAutoNum type="arabicPeriod"/>
            </a:pPr>
            <a:r>
              <a:rPr lang="en-US" sz="1600" b="0" i="0" cap="none" dirty="0">
                <a:solidFill>
                  <a:srgbClr val="0D0D0D"/>
                </a:solidFill>
                <a:effectLst/>
                <a:latin typeface="Bell MT" panose="02020503060305020303" pitchFamily="18" charset="0"/>
              </a:rPr>
              <a:t>Removing Irrelevant Data:</a:t>
            </a:r>
          </a:p>
          <a:p>
            <a:pPr marL="800100" lvl="1" indent="-342900">
              <a:buFont typeface="+mj-lt"/>
              <a:buAutoNum type="alphaLcParenR"/>
            </a:pPr>
            <a:r>
              <a:rPr lang="en-US" sz="1600" b="0" i="0" cap="none" dirty="0">
                <a:solidFill>
                  <a:srgbClr val="0D0D0D"/>
                </a:solidFill>
                <a:effectLst/>
                <a:latin typeface="Bell MT" panose="02020503060305020303" pitchFamily="18" charset="0"/>
              </a:rPr>
              <a:t>Removed the ‘Timestamp’ column as it provided no relevant information for the analysis of mood swings.</a:t>
            </a:r>
            <a:endParaRPr lang="en-IN" sz="1600" b="0" i="0" cap="none" dirty="0">
              <a:solidFill>
                <a:srgbClr val="0D0D0D"/>
              </a:solidFill>
              <a:effectLst/>
              <a:latin typeface="Bell MT" panose="02020503060305020303" pitchFamily="18" charset="0"/>
            </a:endParaRPr>
          </a:p>
        </p:txBody>
      </p:sp>
      <p:sp>
        <p:nvSpPr>
          <p:cNvPr id="10" name="TextBox 9">
            <a:extLst>
              <a:ext uri="{FF2B5EF4-FFF2-40B4-BE49-F238E27FC236}">
                <a16:creationId xmlns:a16="http://schemas.microsoft.com/office/drawing/2014/main" id="{DFEC1303-B8AB-9AA8-0D7D-2D5B25333D15}"/>
              </a:ext>
            </a:extLst>
          </p:cNvPr>
          <p:cNvSpPr txBox="1"/>
          <p:nvPr/>
        </p:nvSpPr>
        <p:spPr>
          <a:xfrm>
            <a:off x="774442" y="230116"/>
            <a:ext cx="11548188" cy="830997"/>
          </a:xfrm>
          <a:prstGeom prst="rect">
            <a:avLst/>
          </a:prstGeom>
          <a:noFill/>
        </p:spPr>
        <p:txBody>
          <a:bodyPr wrap="square">
            <a:spAutoFit/>
          </a:bodyPr>
          <a:lstStyle/>
          <a:p>
            <a:pPr algn="ctr"/>
            <a:r>
              <a:rPr lang="en-US" sz="4800" dirty="0">
                <a:latin typeface="+mj-lt"/>
              </a:rPr>
              <a:t>DATA CLEANING &amp; PREPROCESSING</a:t>
            </a:r>
            <a:endParaRPr lang="en-IN" sz="4800" dirty="0">
              <a:latin typeface="+mj-lt"/>
            </a:endParaRPr>
          </a:p>
        </p:txBody>
      </p:sp>
      <p:sp>
        <p:nvSpPr>
          <p:cNvPr id="20" name="Text Placeholder 19">
            <a:extLst>
              <a:ext uri="{FF2B5EF4-FFF2-40B4-BE49-F238E27FC236}">
                <a16:creationId xmlns:a16="http://schemas.microsoft.com/office/drawing/2014/main" id="{E38FB2E6-6C4C-3A2F-2C41-50E5B4D6FBCE}"/>
              </a:ext>
            </a:extLst>
          </p:cNvPr>
          <p:cNvSpPr>
            <a:spLocks noGrp="1"/>
          </p:cNvSpPr>
          <p:nvPr>
            <p:ph type="body" sz="quarter" idx="14"/>
          </p:nvPr>
        </p:nvSpPr>
        <p:spPr/>
        <p:txBody>
          <a:bodyPr/>
          <a:lstStyle/>
          <a:p>
            <a:r>
              <a:rPr kumimoji="0" lang="en-US" sz="1800" b="1" i="0" u="none" strike="noStrike" kern="1200" cap="none" spc="0" normalizeH="0" baseline="0" noProof="0" dirty="0">
                <a:ln>
                  <a:noFill/>
                </a:ln>
                <a:solidFill>
                  <a:srgbClr val="0D0D0D"/>
                </a:solidFill>
                <a:effectLst/>
                <a:uLnTx/>
                <a:uFillTx/>
                <a:latin typeface="Bell MT" panose="02020503060305020303" pitchFamily="18" charset="0"/>
                <a:ea typeface="+mn-ea"/>
                <a:cs typeface="+mn-cs"/>
              </a:rPr>
              <a:t>The dataset comprised of 292364 rows and 17 columns. </a:t>
            </a:r>
            <a:r>
              <a:rPr lang="en-US" sz="1800" b="1" cap="none" dirty="0">
                <a:solidFill>
                  <a:srgbClr val="0D0D0D"/>
                </a:solidFill>
                <a:latin typeface="Bell MT" panose="02020503060305020303" pitchFamily="18" charset="0"/>
              </a:rPr>
              <a:t>As t</a:t>
            </a:r>
            <a:r>
              <a:rPr kumimoji="0" lang="en-US" sz="1800" b="1" i="0" u="none" strike="noStrike" kern="1200" cap="none" spc="0" normalizeH="0" baseline="0" noProof="0" dirty="0">
                <a:ln>
                  <a:noFill/>
                </a:ln>
                <a:solidFill>
                  <a:srgbClr val="0D0D0D"/>
                </a:solidFill>
                <a:effectLst/>
                <a:uLnTx/>
                <a:uFillTx/>
                <a:latin typeface="Bell MT" panose="02020503060305020303" pitchFamily="18" charset="0"/>
                <a:ea typeface="+mn-ea"/>
                <a:cs typeface="+mn-cs"/>
              </a:rPr>
              <a:t>he initial dataset was already in a largely usable state with other preprocessing steps completed prior to our access, the data reduced to 290051 rows and </a:t>
            </a:r>
            <a:r>
              <a:rPr lang="en-US" sz="1800" b="1" cap="none" dirty="0">
                <a:solidFill>
                  <a:srgbClr val="0D0D0D"/>
                </a:solidFill>
                <a:latin typeface="Bell MT" panose="02020503060305020303" pitchFamily="18" charset="0"/>
              </a:rPr>
              <a:t>16</a:t>
            </a:r>
            <a:r>
              <a:rPr kumimoji="0" lang="en-US" sz="1800" b="1" i="0" u="none" strike="noStrike" kern="1200" cap="none" spc="0" normalizeH="0" baseline="0" noProof="0" dirty="0">
                <a:ln>
                  <a:noFill/>
                </a:ln>
                <a:solidFill>
                  <a:srgbClr val="0D0D0D"/>
                </a:solidFill>
                <a:effectLst/>
                <a:uLnTx/>
                <a:uFillTx/>
                <a:latin typeface="Bell MT" panose="02020503060305020303" pitchFamily="18" charset="0"/>
                <a:ea typeface="+mn-ea"/>
                <a:cs typeface="+mn-cs"/>
              </a:rPr>
              <a:t> columns.</a:t>
            </a:r>
            <a:endParaRPr lang="en-IN" sz="2400" b="1" dirty="0"/>
          </a:p>
        </p:txBody>
      </p:sp>
      <p:sp>
        <p:nvSpPr>
          <p:cNvPr id="2" name="Footer Placeholder 3">
            <a:extLst>
              <a:ext uri="{FF2B5EF4-FFF2-40B4-BE49-F238E27FC236}">
                <a16:creationId xmlns:a16="http://schemas.microsoft.com/office/drawing/2014/main" id="{E89515F5-593A-965B-E5E0-E0B16FA5739B}"/>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Tree>
    <p:extLst>
      <p:ext uri="{BB962C8B-B14F-4D97-AF65-F5344CB8AC3E}">
        <p14:creationId xmlns:p14="http://schemas.microsoft.com/office/powerpoint/2010/main" val="179163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7E712-B2D8-0FB8-1CEE-C451BDF15129}"/>
              </a:ext>
            </a:extLst>
          </p:cNvPr>
          <p:cNvSpPr>
            <a:spLocks noGrp="1"/>
          </p:cNvSpPr>
          <p:nvPr>
            <p:ph type="title"/>
          </p:nvPr>
        </p:nvSpPr>
        <p:spPr>
          <a:xfrm>
            <a:off x="877824" y="329031"/>
            <a:ext cx="11009376" cy="650033"/>
          </a:xfrm>
        </p:spPr>
        <p:txBody>
          <a:bodyPr/>
          <a:lstStyle/>
          <a:p>
            <a:pPr algn="ctr"/>
            <a:r>
              <a:rPr lang="en-US" dirty="0"/>
              <a:t>EXPLORATORY DATA ANALYSIS</a:t>
            </a:r>
            <a:endParaRPr lang="en-IN" dirty="0"/>
          </a:p>
        </p:txBody>
      </p:sp>
      <p:sp>
        <p:nvSpPr>
          <p:cNvPr id="2" name="Slide Number Placeholder 1">
            <a:extLst>
              <a:ext uri="{FF2B5EF4-FFF2-40B4-BE49-F238E27FC236}">
                <a16:creationId xmlns:a16="http://schemas.microsoft.com/office/drawing/2014/main" id="{0CE50BFD-AD58-EFCB-D497-207E775D9574}"/>
              </a:ext>
            </a:extLst>
          </p:cNvPr>
          <p:cNvSpPr>
            <a:spLocks noGrp="1"/>
          </p:cNvSpPr>
          <p:nvPr>
            <p:ph type="sldNum" sz="quarter" idx="11"/>
          </p:nvPr>
        </p:nvSpPr>
        <p:spPr/>
        <p:txBody>
          <a:bodyPr/>
          <a:lstStyle/>
          <a:p>
            <a:fld id="{75DF2D63-3FF5-D547-96B9-BE9CCD1ABA58}" type="slidenum">
              <a:rPr lang="en-US" smtClean="0"/>
              <a:t>9</a:t>
            </a:fld>
            <a:endParaRPr lang="en-US" dirty="0"/>
          </a:p>
        </p:txBody>
      </p:sp>
      <p:sp>
        <p:nvSpPr>
          <p:cNvPr id="4" name="Footer Placeholder 3">
            <a:extLst>
              <a:ext uri="{FF2B5EF4-FFF2-40B4-BE49-F238E27FC236}">
                <a16:creationId xmlns:a16="http://schemas.microsoft.com/office/drawing/2014/main" id="{0C918E6F-8E7F-9551-2706-B4D2166F03F7}"/>
              </a:ext>
            </a:extLst>
          </p:cNvPr>
          <p:cNvSpPr txBox="1">
            <a:spLocks/>
          </p:cNvSpPr>
          <p:nvPr/>
        </p:nvSpPr>
        <p:spPr>
          <a:xfrm rot="16200000">
            <a:off x="-572049" y="1229180"/>
            <a:ext cx="2463284" cy="284841"/>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BEE4F4"/>
                </a:solidFill>
              </a:rPr>
              <a:t>MOOD SWINGS PREDICTION IN MENTAL HEALTH DATASET</a:t>
            </a:r>
            <a:endParaRPr lang="en-US" dirty="0">
              <a:solidFill>
                <a:srgbClr val="BEE4F4"/>
              </a:solidFill>
            </a:endParaRPr>
          </a:p>
        </p:txBody>
      </p:sp>
      <p:sp>
        <p:nvSpPr>
          <p:cNvPr id="19" name="TextBox 18">
            <a:extLst>
              <a:ext uri="{FF2B5EF4-FFF2-40B4-BE49-F238E27FC236}">
                <a16:creationId xmlns:a16="http://schemas.microsoft.com/office/drawing/2014/main" id="{2FE99860-991D-2682-72C8-08A7018F0AB5}"/>
              </a:ext>
            </a:extLst>
          </p:cNvPr>
          <p:cNvSpPr txBox="1"/>
          <p:nvPr/>
        </p:nvSpPr>
        <p:spPr>
          <a:xfrm>
            <a:off x="7548880" y="1180816"/>
            <a:ext cx="4024192" cy="338554"/>
          </a:xfrm>
          <a:prstGeom prst="rect">
            <a:avLst/>
          </a:prstGeom>
          <a:noFill/>
        </p:spPr>
        <p:txBody>
          <a:bodyPr wrap="square" rtlCol="0">
            <a:spAutoFit/>
          </a:bodyPr>
          <a:lstStyle/>
          <a:p>
            <a:pPr algn="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Unique Values Count of Categorical Columns</a:t>
            </a:r>
          </a:p>
        </p:txBody>
      </p:sp>
      <p:pic>
        <p:nvPicPr>
          <p:cNvPr id="21" name="Picture 20">
            <a:extLst>
              <a:ext uri="{FF2B5EF4-FFF2-40B4-BE49-F238E27FC236}">
                <a16:creationId xmlns:a16="http://schemas.microsoft.com/office/drawing/2014/main" id="{2B0ED465-8A71-2CD0-E7C0-D3B08A6EF1AB}"/>
              </a:ext>
            </a:extLst>
          </p:cNvPr>
          <p:cNvPicPr>
            <a:picLocks noChangeAspect="1"/>
          </p:cNvPicPr>
          <p:nvPr/>
        </p:nvPicPr>
        <p:blipFill>
          <a:blip r:embed="rId2"/>
          <a:stretch>
            <a:fillRect/>
          </a:stretch>
        </p:blipFill>
        <p:spPr>
          <a:xfrm>
            <a:off x="953634" y="1567539"/>
            <a:ext cx="2909455" cy="5206482"/>
          </a:xfrm>
          <a:prstGeom prst="rect">
            <a:avLst/>
          </a:prstGeom>
        </p:spPr>
      </p:pic>
      <p:pic>
        <p:nvPicPr>
          <p:cNvPr id="23" name="Picture 22">
            <a:extLst>
              <a:ext uri="{FF2B5EF4-FFF2-40B4-BE49-F238E27FC236}">
                <a16:creationId xmlns:a16="http://schemas.microsoft.com/office/drawing/2014/main" id="{0E5EC95B-EEFC-0455-09AC-B3FFABA816E2}"/>
              </a:ext>
            </a:extLst>
          </p:cNvPr>
          <p:cNvPicPr>
            <a:picLocks noChangeAspect="1"/>
          </p:cNvPicPr>
          <p:nvPr/>
        </p:nvPicPr>
        <p:blipFill>
          <a:blip r:embed="rId3"/>
          <a:stretch>
            <a:fillRect/>
          </a:stretch>
        </p:blipFill>
        <p:spPr>
          <a:xfrm>
            <a:off x="4360036" y="1567539"/>
            <a:ext cx="3005392" cy="5206482"/>
          </a:xfrm>
          <a:prstGeom prst="rect">
            <a:avLst/>
          </a:prstGeom>
        </p:spPr>
      </p:pic>
      <p:pic>
        <p:nvPicPr>
          <p:cNvPr id="25" name="Picture 24">
            <a:extLst>
              <a:ext uri="{FF2B5EF4-FFF2-40B4-BE49-F238E27FC236}">
                <a16:creationId xmlns:a16="http://schemas.microsoft.com/office/drawing/2014/main" id="{E8675F4B-93F9-E1A5-DF38-B4ED7347FF33}"/>
              </a:ext>
            </a:extLst>
          </p:cNvPr>
          <p:cNvPicPr>
            <a:picLocks noChangeAspect="1"/>
          </p:cNvPicPr>
          <p:nvPr/>
        </p:nvPicPr>
        <p:blipFill>
          <a:blip r:embed="rId4"/>
          <a:stretch>
            <a:fillRect/>
          </a:stretch>
        </p:blipFill>
        <p:spPr>
          <a:xfrm>
            <a:off x="7598696" y="1567539"/>
            <a:ext cx="4523361" cy="5206482"/>
          </a:xfrm>
          <a:prstGeom prst="rect">
            <a:avLst/>
          </a:prstGeom>
        </p:spPr>
      </p:pic>
    </p:spTree>
    <p:extLst>
      <p:ext uri="{BB962C8B-B14F-4D97-AF65-F5344CB8AC3E}">
        <p14:creationId xmlns:p14="http://schemas.microsoft.com/office/powerpoint/2010/main" val="1995036768"/>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8B3377-22F1-4153-96F0-CC2E4BE41C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{607AD137-23BA-4162-9455-5C695FB082D8}tf67061901_win32</Template>
  <TotalTime>1033</TotalTime>
  <Words>1800</Words>
  <Application>Microsoft Office PowerPoint</Application>
  <PresentationFormat>Widescreen</PresentationFormat>
  <Paragraphs>153</Paragraphs>
  <Slides>21</Slides>
  <Notes>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Bell MT</vt:lpstr>
      <vt:lpstr>Calibri</vt:lpstr>
      <vt:lpstr>Daytona Condensed Light</vt:lpstr>
      <vt:lpstr>Posterama</vt:lpstr>
      <vt:lpstr>Söhne</vt:lpstr>
      <vt:lpstr>Wingdings</vt:lpstr>
      <vt:lpstr>Office Theme</vt:lpstr>
      <vt:lpstr>MOOD SWINGS PREDICTION IN MENTAL HEALTH DATASET</vt:lpstr>
      <vt:lpstr>Agenda</vt:lpstr>
      <vt:lpstr>Introduction</vt:lpstr>
      <vt:lpstr>OUR APPROACH</vt:lpstr>
      <vt:lpstr>Experiment results and Discussion</vt:lpstr>
      <vt:lpstr>Proposed Approach Overview</vt:lpstr>
      <vt:lpstr>PowerPoint Presentation</vt:lpstr>
      <vt:lpstr>  </vt:lpstr>
      <vt:lpstr>EXPLORATORY DATA ANALYSIS</vt:lpstr>
      <vt:lpstr>EXPLORATORY DATA ANALYSIS</vt:lpstr>
      <vt:lpstr>EXPLORATORY DATA ANALYSIS</vt:lpstr>
      <vt:lpstr>EXPLORATORY DATA ANALYSIS</vt:lpstr>
      <vt:lpstr>PowerPoint Presentation</vt:lpstr>
      <vt:lpstr>MODEL DEVELOPMENT</vt:lpstr>
      <vt:lpstr>PowerPoint Presentation</vt:lpstr>
      <vt:lpstr>PowerPoint Presentation</vt:lpstr>
      <vt:lpstr>PowerPoint Presentation</vt:lpstr>
      <vt:lpstr>FINAL OBSERVATIONS</vt:lpstr>
      <vt:lpstr>PowerPoint Presentation</vt:lpstr>
      <vt:lpstr>Thank you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GENOMICS AND PERSONALIZED MEDICINE</dc:title>
  <dc:creator>Isha Paliwal</dc:creator>
  <cp:lastModifiedBy>Isha Paliwal</cp:lastModifiedBy>
  <cp:revision>56</cp:revision>
  <dcterms:created xsi:type="dcterms:W3CDTF">2024-03-21T02:46:19Z</dcterms:created>
  <dcterms:modified xsi:type="dcterms:W3CDTF">2024-05-09T02:00:35Z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